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00"/>
  </p:notesMasterIdLst>
  <p:sldIdLst>
    <p:sldId id="274" r:id="rId2"/>
    <p:sldId id="857" r:id="rId3"/>
    <p:sldId id="263" r:id="rId4"/>
    <p:sldId id="257" r:id="rId5"/>
    <p:sldId id="528" r:id="rId6"/>
    <p:sldId id="563" r:id="rId7"/>
    <p:sldId id="564" r:id="rId8"/>
    <p:sldId id="565" r:id="rId9"/>
    <p:sldId id="566" r:id="rId10"/>
    <p:sldId id="567" r:id="rId11"/>
    <p:sldId id="575" r:id="rId12"/>
    <p:sldId id="576" r:id="rId13"/>
    <p:sldId id="351" r:id="rId14"/>
    <p:sldId id="350" r:id="rId15"/>
    <p:sldId id="660" r:id="rId16"/>
    <p:sldId id="661" r:id="rId17"/>
    <p:sldId id="662" r:id="rId18"/>
    <p:sldId id="663" r:id="rId19"/>
    <p:sldId id="664" r:id="rId20"/>
    <p:sldId id="665" r:id="rId21"/>
    <p:sldId id="666" r:id="rId22"/>
    <p:sldId id="667" r:id="rId23"/>
    <p:sldId id="668" r:id="rId24"/>
    <p:sldId id="669" r:id="rId25"/>
    <p:sldId id="670" r:id="rId26"/>
    <p:sldId id="714" r:id="rId27"/>
    <p:sldId id="715" r:id="rId28"/>
    <p:sldId id="716" r:id="rId29"/>
    <p:sldId id="717" r:id="rId30"/>
    <p:sldId id="790" r:id="rId31"/>
    <p:sldId id="791" r:id="rId32"/>
    <p:sldId id="792" r:id="rId33"/>
    <p:sldId id="793" r:id="rId34"/>
    <p:sldId id="794" r:id="rId35"/>
    <p:sldId id="1065" r:id="rId36"/>
    <p:sldId id="593" r:id="rId37"/>
    <p:sldId id="1066" r:id="rId38"/>
    <p:sldId id="594" r:id="rId39"/>
    <p:sldId id="595" r:id="rId40"/>
    <p:sldId id="1118" r:id="rId41"/>
    <p:sldId id="1119" r:id="rId42"/>
    <p:sldId id="1067" r:id="rId43"/>
    <p:sldId id="1068" r:id="rId44"/>
    <p:sldId id="1069" r:id="rId45"/>
    <p:sldId id="536" r:id="rId46"/>
    <p:sldId id="578" r:id="rId47"/>
    <p:sldId id="537" r:id="rId48"/>
    <p:sldId id="1070" r:id="rId49"/>
    <p:sldId id="1071" r:id="rId50"/>
    <p:sldId id="1072" r:id="rId51"/>
    <p:sldId id="1073" r:id="rId52"/>
    <p:sldId id="1074" r:id="rId53"/>
    <p:sldId id="1075" r:id="rId54"/>
    <p:sldId id="1076" r:id="rId55"/>
    <p:sldId id="1077" r:id="rId56"/>
    <p:sldId id="1078" r:id="rId57"/>
    <p:sldId id="1079" r:id="rId58"/>
    <p:sldId id="1080" r:id="rId59"/>
    <p:sldId id="1081" r:id="rId60"/>
    <p:sldId id="1082" r:id="rId61"/>
    <p:sldId id="1083" r:id="rId62"/>
    <p:sldId id="1084" r:id="rId63"/>
    <p:sldId id="1085" r:id="rId64"/>
    <p:sldId id="1086" r:id="rId65"/>
    <p:sldId id="1087" r:id="rId66"/>
    <p:sldId id="1088" r:id="rId67"/>
    <p:sldId id="1089" r:id="rId68"/>
    <p:sldId id="1090" r:id="rId69"/>
    <p:sldId id="1091" r:id="rId70"/>
    <p:sldId id="1092" r:id="rId71"/>
    <p:sldId id="1093" r:id="rId72"/>
    <p:sldId id="1094" r:id="rId73"/>
    <p:sldId id="1095" r:id="rId74"/>
    <p:sldId id="1096" r:id="rId75"/>
    <p:sldId id="1097" r:id="rId76"/>
    <p:sldId id="1098" r:id="rId77"/>
    <p:sldId id="1099" r:id="rId78"/>
    <p:sldId id="1100" r:id="rId79"/>
    <p:sldId id="1101" r:id="rId80"/>
    <p:sldId id="1102" r:id="rId81"/>
    <p:sldId id="1103" r:id="rId82"/>
    <p:sldId id="1104" r:id="rId83"/>
    <p:sldId id="1105" r:id="rId84"/>
    <p:sldId id="1106" r:id="rId85"/>
    <p:sldId id="1107" r:id="rId86"/>
    <p:sldId id="1108" r:id="rId87"/>
    <p:sldId id="1109" r:id="rId88"/>
    <p:sldId id="1110" r:id="rId89"/>
    <p:sldId id="1111" r:id="rId90"/>
    <p:sldId id="719" r:id="rId91"/>
    <p:sldId id="1120" r:id="rId92"/>
    <p:sldId id="312" r:id="rId93"/>
    <p:sldId id="313" r:id="rId94"/>
    <p:sldId id="314" r:id="rId95"/>
    <p:sldId id="315" r:id="rId96"/>
    <p:sldId id="316" r:id="rId97"/>
    <p:sldId id="317" r:id="rId98"/>
    <p:sldId id="318" r:id="rId9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04" autoAdjust="0"/>
    <p:restoredTop sz="72260"/>
  </p:normalViewPr>
  <p:slideViewPr>
    <p:cSldViewPr>
      <p:cViewPr varScale="1">
        <p:scale>
          <a:sx n="70" d="100"/>
          <a:sy n="70" d="100"/>
        </p:scale>
        <p:origin x="2496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viewProps" Target="view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27605-6B5A-40E7-9B80-1EB36C71D8AC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E7736C-C334-4D13-BEA9-E2AFFFF614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5521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95325"/>
            <a:ext cx="4570413" cy="3427413"/>
          </a:xfrm>
          <a:solidFill>
            <a:srgbClr val="CFE7F5"/>
          </a:solidFill>
          <a:ln w="25400">
            <a:solidFill>
              <a:srgbClr val="80808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4755" name="Заметки 2"/>
          <p:cNvSpPr>
            <a:spLocks noGrp="1"/>
          </p:cNvSpPr>
          <p:nvPr>
            <p:ph type="body" sz="quarter" idx="1"/>
          </p:nvPr>
        </p:nvSpPr>
        <p:spPr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136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95325"/>
            <a:ext cx="4570413" cy="3427413"/>
          </a:xfrm>
          <a:solidFill>
            <a:srgbClr val="CFE7F5"/>
          </a:solidFill>
          <a:ln w="25400">
            <a:solidFill>
              <a:srgbClr val="80808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4755" name="Заметки 2"/>
          <p:cNvSpPr>
            <a:spLocks noGrp="1"/>
          </p:cNvSpPr>
          <p:nvPr>
            <p:ph type="body" sz="quarter" idx="1"/>
          </p:nvPr>
        </p:nvSpPr>
        <p:spPr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4918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95325"/>
            <a:ext cx="4570413" cy="3427413"/>
          </a:xfrm>
          <a:solidFill>
            <a:srgbClr val="CFE7F5"/>
          </a:solidFill>
          <a:ln w="25400">
            <a:solidFill>
              <a:srgbClr val="80808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74755" name="Заметки 2"/>
          <p:cNvSpPr>
            <a:spLocks noGrp="1"/>
          </p:cNvSpPr>
          <p:nvPr>
            <p:ph type="body" sz="quarter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838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95325"/>
            <a:ext cx="4570413" cy="3427413"/>
          </a:xfrm>
          <a:solidFill>
            <a:srgbClr val="CFE7F5"/>
          </a:solidFill>
          <a:ln w="25400">
            <a:solidFill>
              <a:srgbClr val="80808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74755" name="Заметки 2"/>
          <p:cNvSpPr>
            <a:spLocks noGrp="1"/>
          </p:cNvSpPr>
          <p:nvPr>
            <p:ph type="body" sz="quarter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7157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TR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7736C-C334-4D13-BEA9-E2AFFFF6149A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9526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95325"/>
            <a:ext cx="4570413" cy="3427413"/>
          </a:xfrm>
          <a:solidFill>
            <a:srgbClr val="CFE7F5"/>
          </a:solidFill>
          <a:ln w="25400">
            <a:solidFill>
              <a:srgbClr val="80808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74755" name="Заметки 2"/>
          <p:cNvSpPr>
            <a:spLocks noGrp="1"/>
          </p:cNvSpPr>
          <p:nvPr>
            <p:ph type="body" sz="quarter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090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95325"/>
            <a:ext cx="4570413" cy="3427413"/>
          </a:xfrm>
          <a:solidFill>
            <a:srgbClr val="CFE7F5"/>
          </a:solidFill>
          <a:ln w="25400">
            <a:solidFill>
              <a:srgbClr val="80808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74755" name="Заметки 2"/>
          <p:cNvSpPr>
            <a:spLocks noGrp="1"/>
          </p:cNvSpPr>
          <p:nvPr>
            <p:ph type="body" sz="quarter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0253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5" name="Rectangle 7">
            <a:extLst>
              <a:ext uri="{FF2B5EF4-FFF2-40B4-BE49-F238E27FC236}">
                <a16:creationId xmlns:a16="http://schemas.microsoft.com/office/drawing/2014/main" id="{06D3B7C7-94FE-A74F-9C7C-A47B39CD732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8A6C8D5-EAB7-BD43-89E0-3862EE9D7FFF}" type="slidenum">
              <a:rPr lang="he-IL" altLang="ru-TR" sz="1200">
                <a:solidFill>
                  <a:schemeClr val="tx1"/>
                </a:solidFill>
              </a:rPr>
              <a:pPr/>
              <a:t>90</a:t>
            </a:fld>
            <a:endParaRPr lang="en-US" altLang="ru-TR" sz="1200">
              <a:solidFill>
                <a:schemeClr val="tx1"/>
              </a:solidFill>
            </a:endParaRPr>
          </a:p>
        </p:txBody>
      </p:sp>
      <p:sp>
        <p:nvSpPr>
          <p:cNvPr id="149506" name="Rectangle 2">
            <a:extLst>
              <a:ext uri="{FF2B5EF4-FFF2-40B4-BE49-F238E27FC236}">
                <a16:creationId xmlns:a16="http://schemas.microsoft.com/office/drawing/2014/main" id="{0CB13F82-6D4C-524C-AF64-DB04ED173F31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7" name="Rectangle 3">
            <a:extLst>
              <a:ext uri="{FF2B5EF4-FFF2-40B4-BE49-F238E27FC236}">
                <a16:creationId xmlns:a16="http://schemas.microsoft.com/office/drawing/2014/main" id="{E2C556C7-0BAC-1549-92D4-2222641B4B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724400"/>
            <a:ext cx="5486400" cy="44751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he-IL" altLang="ru-TR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5746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 dirty="0"/>
              <a:t>Название дисциплины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ФИО преподавателя</a:t>
            </a:r>
          </a:p>
          <a:p>
            <a:pPr lvl="0"/>
            <a:r>
              <a:rPr lang="ru-RU" dirty="0"/>
              <a:t>Электронная почта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66765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02790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2606039"/>
            <a:ext cx="7886700" cy="357092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2386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43675" y="1152143"/>
            <a:ext cx="1971675" cy="502482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1152143"/>
            <a:ext cx="5762625" cy="502481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137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92" y="1197276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D04E3D8-9551-C44F-AA1F-D38C85BA4D52}" type="datetimeFigureOut">
              <a:rPr lang="en-US" smtClean="0"/>
              <a:pPr/>
              <a:t>10/25/22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262070-2A5E-5642-84A2-C705DC4050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37751" y="2693773"/>
            <a:ext cx="8349049" cy="343239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6109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43000" y="2057399"/>
            <a:ext cx="6858000" cy="1452563"/>
          </a:xfrm>
          <a:prstGeom prst="rect">
            <a:avLst/>
          </a:prstGeo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ru-RU" dirty="0"/>
              <a:t>Название темы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43000" y="1178878"/>
            <a:ext cx="6858000" cy="46704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Номер темы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9199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036128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2523743"/>
            <a:ext cx="7886700" cy="365321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0552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033272"/>
            <a:ext cx="7886700" cy="1218691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8650" y="2414015"/>
            <a:ext cx="3867150" cy="376294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2414015"/>
            <a:ext cx="3867150" cy="376294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7610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8808" y="1033272"/>
            <a:ext cx="7886700" cy="1024525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18808" y="2099469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30238" y="3006725"/>
            <a:ext cx="3868737" cy="3182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2099469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3006725"/>
            <a:ext cx="3887788" cy="31829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8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160653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1438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8961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0238" y="987424"/>
            <a:ext cx="2949575" cy="1528699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30238" y="2552700"/>
            <a:ext cx="2949575" cy="3316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284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0238" y="987424"/>
            <a:ext cx="2949575" cy="1546987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30238" y="2552700"/>
            <a:ext cx="2949575" cy="3316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9816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head.png"/>
          <p:cNvPicPr>
            <a:picLocks noChangeAspect="1"/>
          </p:cNvPicPr>
          <p:nvPr userDrawn="1"/>
        </p:nvPicPr>
        <p:blipFill>
          <a:blip r:embed="rId1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330"/>
            <a:ext cx="9144000" cy="995423"/>
          </a:xfrm>
          <a:prstGeom prst="rect">
            <a:avLst/>
          </a:prstGeom>
        </p:spPr>
      </p:pic>
      <p:sp>
        <p:nvSpPr>
          <p:cNvPr id="9" name="Прямоугольник 8"/>
          <p:cNvSpPr/>
          <p:nvPr userDrawn="1"/>
        </p:nvSpPr>
        <p:spPr>
          <a:xfrm>
            <a:off x="5545389" y="-44722"/>
            <a:ext cx="35986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ru-RU" sz="1600" b="1" dirty="0">
                <a:solidFill>
                  <a:srgbClr val="00B0F0"/>
                </a:solidFill>
                <a:latin typeface="PT Sans"/>
              </a:rPr>
              <a:t>Центр дистанционного обучения 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523999" y="6419000"/>
            <a:ext cx="1476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F0"/>
                </a:solidFill>
                <a:latin typeface="PT Sans"/>
              </a:rPr>
              <a:t>online.mirea.ru</a:t>
            </a:r>
            <a:endParaRPr lang="ru-RU" sz="1400" b="1" dirty="0">
              <a:solidFill>
                <a:srgbClr val="00B0F0"/>
              </a:solidFill>
              <a:latin typeface="PT Sans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BFFC79E-3831-4D3C-8F5D-FC802BF1F03F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502307" cy="96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3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zorina_n@mail.r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mverse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docs.oracle.com/javase/8" TargetMode="External"/><Relationship Id="rId5" Type="http://schemas.openxmlformats.org/officeDocument/2006/relationships/hyperlink" Target="http://www.oracle.com/technetwork/java/javase/overview/index.html" TargetMode="External"/><Relationship Id="rId4" Type="http://schemas.openxmlformats.org/officeDocument/2006/relationships/hyperlink" Target="http://ermak.cs.nstu.ru/flp/flp_book/2.8.html" TargetMode="Externa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092771" y="6083371"/>
            <a:ext cx="1907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T Sans"/>
                <a:ea typeface="+mn-ea"/>
                <a:cs typeface="+mn-cs"/>
              </a:rPr>
              <a:t>Online</a:t>
            </a:r>
            <a:r>
              <a:rPr kumimoji="0" lang="ru-RU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T Sans"/>
                <a:ea typeface="+mn-ea"/>
                <a:cs typeface="+mn-cs"/>
              </a:rPr>
              <a:t>-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T Sans"/>
                <a:ea typeface="+mn-ea"/>
                <a:cs typeface="+mn-cs"/>
              </a:rPr>
              <a:t>edu.mirea.ru</a:t>
            </a:r>
            <a:endParaRPr kumimoji="0" lang="ru-RU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T Sans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17D972-92EF-4EF6-BF83-B1D352536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124745"/>
            <a:ext cx="8897111" cy="2592288"/>
          </a:xfrm>
        </p:spPr>
        <p:txBody>
          <a:bodyPr/>
          <a:lstStyle/>
          <a:p>
            <a:pPr algn="ctr"/>
            <a:r>
              <a:rPr lang="en-US" dirty="0"/>
              <a:t> </a:t>
            </a:r>
            <a:r>
              <a:rPr lang="ru-RU" dirty="0"/>
              <a:t>Лекция</a:t>
            </a:r>
            <a:r>
              <a:rPr lang="en-US" dirty="0"/>
              <a:t> </a:t>
            </a:r>
            <a:r>
              <a:rPr lang="ru-RU" dirty="0"/>
              <a:t>3</a:t>
            </a:r>
            <a:br>
              <a:rPr lang="en-US" dirty="0"/>
            </a:br>
            <a:r>
              <a:rPr lang="ru-RU" dirty="0"/>
              <a:t>Введение в алгоритмы и структуры данных реального времени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05CABD-092D-4CC1-B799-8089F630E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5536" y="3703923"/>
            <a:ext cx="7958708" cy="1309254"/>
          </a:xfrm>
        </p:spPr>
        <p:txBody>
          <a:bodyPr/>
          <a:lstStyle/>
          <a:p>
            <a:r>
              <a:rPr lang="ru-RU" dirty="0"/>
              <a:t>ФИО преподавателя Зорина Наталья Валентиновна</a:t>
            </a:r>
            <a:endParaRPr lang="en-US" dirty="0"/>
          </a:p>
          <a:p>
            <a:r>
              <a:rPr lang="ru-RU" dirty="0"/>
              <a:t>Кафедра Промышленной информатики г-307</a:t>
            </a:r>
          </a:p>
          <a:p>
            <a:pPr lvl="0"/>
            <a:r>
              <a:rPr lang="en-US" dirty="0"/>
              <a:t>e-mail</a:t>
            </a:r>
            <a:r>
              <a:rPr lang="en-US" dirty="0">
                <a:hlinkClick r:id="rId2"/>
              </a:rPr>
              <a:t>: zorina_n@mail.ru</a:t>
            </a:r>
            <a:endParaRPr lang="ru-RU" dirty="0"/>
          </a:p>
          <a:p>
            <a:r>
              <a:rPr lang="ru-RU" dirty="0"/>
              <a:t>Осенний семестр, институт ИИТ, МИРЭА</a:t>
            </a:r>
          </a:p>
          <a:p>
            <a:r>
              <a:rPr lang="ru-RU" dirty="0"/>
              <a:t> ст. преподаватель каф. ПИ </a:t>
            </a:r>
          </a:p>
          <a:p>
            <a:r>
              <a:rPr lang="ru-RU" dirty="0"/>
              <a:t>Зорина Н.В., </a:t>
            </a:r>
            <a:r>
              <a:rPr lang="ru-RU" dirty="0" err="1"/>
              <a:t>zorina@mirea.ru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37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/>
          </a:p>
        </p:txBody>
      </p:sp>
      <p:sp>
        <p:nvSpPr>
          <p:cNvPr id="70658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6-</a:t>
            </a:r>
            <a:fld id="{027B6FC1-A98E-F146-9B40-95A832ADE8F4}" type="slidenum">
              <a:rPr lang="en-US" sz="1800"/>
              <a:pPr eaLnBrk="1" hangingPunct="1"/>
              <a:t>10</a:t>
            </a:fld>
            <a:endParaRPr lang="en-US" sz="1800"/>
          </a:p>
        </p:txBody>
      </p:sp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Интерфейсы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8650" y="1790700"/>
            <a:ext cx="8286750" cy="4305300"/>
          </a:xfrm>
        </p:spPr>
        <p:txBody>
          <a:bodyPr/>
          <a:lstStyle/>
          <a:p>
            <a:pPr eaLnBrk="1" hangingPunct="1">
              <a:spcBef>
                <a:spcPct val="70000"/>
              </a:spcBef>
              <a:defRPr/>
            </a:pPr>
            <a:r>
              <a:rPr lang="ru-RU" sz="2400" dirty="0"/>
              <a:t>Класс, который реализует интерфейс может реализовать другие методы, а также несколько интерфейсов</a:t>
            </a:r>
          </a:p>
          <a:p>
            <a:pPr eaLnBrk="1" hangingPunct="1">
              <a:spcBef>
                <a:spcPct val="70000"/>
              </a:spcBef>
              <a:defRPr/>
            </a:pPr>
            <a:r>
              <a:rPr lang="ru-RU" sz="2400" dirty="0"/>
              <a:t>В дополнение к (или вместо) абстрактных методов, интерфейс может содержать константы</a:t>
            </a:r>
          </a:p>
          <a:p>
            <a:pPr eaLnBrk="1" hangingPunct="1">
              <a:spcBef>
                <a:spcPct val="70000"/>
              </a:spcBef>
              <a:defRPr/>
            </a:pPr>
            <a:r>
              <a:rPr lang="ru-RU" sz="2400" dirty="0"/>
              <a:t>Когда класс реализует интерфейс, он получает доступ ко всем его константам</a:t>
            </a:r>
            <a:endParaRPr lang="en-US" sz="2400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9011611"/>
      </p:ext>
    </p:extLst>
  </p:cSld>
  <p:clrMapOvr>
    <a:masterClrMapping/>
  </p:clrMapOvr>
  <p:transition spd="med">
    <p:wheel spokes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/>
          </a:p>
        </p:txBody>
      </p:sp>
      <p:sp>
        <p:nvSpPr>
          <p:cNvPr id="72706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6-</a:t>
            </a:r>
            <a:fld id="{E266118C-341E-6C4A-B998-5409C956E72A}" type="slidenum">
              <a:rPr lang="en-US" sz="1800"/>
              <a:pPr eaLnBrk="1" hangingPunct="1"/>
              <a:t>11</a:t>
            </a:fld>
            <a:endParaRPr lang="en-US" sz="1800"/>
          </a:p>
        </p:txBody>
      </p:sp>
      <p:sp>
        <p:nvSpPr>
          <p:cNvPr id="105474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733028"/>
            <a:ext cx="7696200" cy="791369"/>
          </a:xfrm>
        </p:spPr>
        <p:txBody>
          <a:bodyPr/>
          <a:lstStyle/>
          <a:p>
            <a:pPr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Интерфейсы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54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38300"/>
            <a:ext cx="8382000" cy="2347913"/>
          </a:xfrm>
        </p:spPr>
        <p:txBody>
          <a:bodyPr/>
          <a:lstStyle/>
          <a:p>
            <a:pPr>
              <a:defRPr/>
            </a:pPr>
            <a:r>
              <a:rPr lang="ru-RU" sz="2800" dirty="0"/>
              <a:t>Класс может реализовать несколько интерфейсов</a:t>
            </a:r>
          </a:p>
          <a:p>
            <a:pPr>
              <a:defRPr/>
            </a:pPr>
            <a:r>
              <a:rPr lang="ru-RU" sz="2800" dirty="0"/>
              <a:t>Интерфейсы перечисляются в списке, который следует за  </a:t>
            </a:r>
            <a:r>
              <a:rPr lang="en-US" sz="2800" dirty="0">
                <a:latin typeface="Courier New" charset="0"/>
                <a:cs typeface="+mn-cs"/>
              </a:rPr>
              <a:t>implements</a:t>
            </a:r>
            <a:r>
              <a:rPr lang="en-US" sz="2800" dirty="0">
                <a:cs typeface="+mn-cs"/>
              </a:rPr>
              <a:t> </a:t>
            </a:r>
            <a:r>
              <a:rPr lang="ru-RU" sz="2800" dirty="0">
                <a:cs typeface="+mn-cs"/>
              </a:rPr>
              <a:t>через запятую</a:t>
            </a:r>
          </a:p>
          <a:p>
            <a:pPr>
              <a:defRPr/>
            </a:pPr>
            <a:r>
              <a:rPr lang="ru-RU" sz="2800" dirty="0"/>
              <a:t>Класс должен реализовывать все методы всех интерфейсов, перечисленных в заголовке</a:t>
            </a:r>
            <a:endParaRPr lang="ru-RU" sz="2800" dirty="0">
              <a:cs typeface="+mn-cs"/>
            </a:endParaRPr>
          </a:p>
        </p:txBody>
      </p:sp>
      <p:sp>
        <p:nvSpPr>
          <p:cNvPr id="105476" name="Rectangle 4"/>
          <p:cNvSpPr>
            <a:spLocks noChangeArrowheads="1"/>
          </p:cNvSpPr>
          <p:nvPr/>
        </p:nvSpPr>
        <p:spPr bwMode="auto">
          <a:xfrm>
            <a:off x="457200" y="4495800"/>
            <a:ext cx="8458200" cy="1447800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pPr marL="342900" indent="-342900">
              <a:spcBef>
                <a:spcPct val="20000"/>
              </a:spcBef>
              <a:defRPr/>
            </a:pPr>
            <a:r>
              <a:rPr lang="en-US" sz="2000" b="1" dirty="0">
                <a:latin typeface="Courier New" charset="0"/>
              </a:rPr>
              <a:t>class </a:t>
            </a:r>
            <a:r>
              <a:rPr lang="en-US" sz="2000" b="1" dirty="0" err="1">
                <a:latin typeface="Courier New" charset="0"/>
              </a:rPr>
              <a:t>ManyThings</a:t>
            </a:r>
            <a:r>
              <a:rPr lang="en-US" sz="2000" b="1" dirty="0">
                <a:latin typeface="Courier New" charset="0"/>
              </a:rPr>
              <a:t> implements interface1, interface2</a:t>
            </a: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b="1" dirty="0">
                <a:latin typeface="Courier New" charset="0"/>
              </a:rPr>
              <a:t>{</a:t>
            </a: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>
                <a:solidFill>
                  <a:srgbClr val="008000"/>
                </a:solidFill>
                <a:latin typeface="Courier New" charset="0"/>
              </a:rPr>
              <a:t>// all methods of both interfaces</a:t>
            </a: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 marL="342900" indent="-342900">
              <a:spcBef>
                <a:spcPct val="20000"/>
              </a:spcBef>
              <a:buFontTx/>
              <a:buChar char="•"/>
              <a:defRPr/>
            </a:pPr>
            <a:endParaRPr lang="en-US" sz="2000" b="1" dirty="0">
              <a:latin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90265"/>
      </p:ext>
    </p:extLst>
  </p:cSld>
  <p:clrMapOvr>
    <a:masterClrMapping/>
  </p:clrMapOvr>
  <p:transition spd="med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54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54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47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/>
          </a:p>
        </p:txBody>
      </p:sp>
      <p:sp>
        <p:nvSpPr>
          <p:cNvPr id="7373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6-</a:t>
            </a:r>
            <a:fld id="{F38A7E88-FC3F-C84E-8B35-89D8D04AC192}" type="slidenum">
              <a:rPr lang="en-US" sz="1800"/>
              <a:pPr eaLnBrk="1" hangingPunct="1"/>
              <a:t>12</a:t>
            </a:fld>
            <a:endParaRPr lang="en-US" sz="1800"/>
          </a:p>
        </p:txBody>
      </p:sp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1130300" y="914400"/>
            <a:ext cx="7385050" cy="754063"/>
          </a:xfrm>
        </p:spPr>
        <p:txBody>
          <a:bodyPr/>
          <a:lstStyle/>
          <a:p>
            <a:pPr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Интерфейсы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8650" y="1866900"/>
            <a:ext cx="8058150" cy="4259263"/>
          </a:xfrm>
        </p:spPr>
        <p:txBody>
          <a:bodyPr/>
          <a:lstStyle/>
          <a:p>
            <a:pPr eaLnBrk="1" hangingPunct="1">
              <a:spcBef>
                <a:spcPct val="70000"/>
              </a:spcBef>
              <a:defRPr/>
            </a:pPr>
            <a:r>
              <a:rPr lang="ru-RU" sz="2400" dirty="0"/>
              <a:t>Библиотека стандартных классов </a:t>
            </a:r>
            <a:r>
              <a:rPr lang="ru-RU" sz="2400" dirty="0" err="1"/>
              <a:t>Java</a:t>
            </a:r>
            <a:r>
              <a:rPr lang="ru-RU" sz="2400" dirty="0"/>
              <a:t> содержит много полезных интерфейсов</a:t>
            </a:r>
          </a:p>
          <a:p>
            <a:pPr eaLnBrk="1" hangingPunct="1">
              <a:spcBef>
                <a:spcPct val="70000"/>
              </a:spcBef>
              <a:defRPr/>
            </a:pPr>
            <a:r>
              <a:rPr lang="ru-RU" sz="2400" dirty="0">
                <a:cs typeface="+mn-cs"/>
              </a:rPr>
              <a:t>Интерфейс</a:t>
            </a:r>
            <a:r>
              <a:rPr lang="ru-RU" sz="2400" dirty="0">
                <a:latin typeface="Courier New" charset="0"/>
                <a:cs typeface="+mn-cs"/>
              </a:rPr>
              <a:t> </a:t>
            </a:r>
            <a:r>
              <a:rPr lang="en-US" sz="2400" dirty="0">
                <a:latin typeface="Courier New" charset="0"/>
                <a:cs typeface="+mn-cs"/>
              </a:rPr>
              <a:t>Comparable</a:t>
            </a:r>
            <a:r>
              <a:rPr lang="en-US" sz="2400" dirty="0">
                <a:cs typeface="+mn-cs"/>
              </a:rPr>
              <a:t> </a:t>
            </a:r>
            <a:r>
              <a:rPr lang="ru-RU" sz="2400" dirty="0"/>
              <a:t>одержит один абстрактный метод, называемый </a:t>
            </a:r>
            <a:r>
              <a:rPr lang="en-US" sz="2400" dirty="0" err="1">
                <a:latin typeface="Courier New" charset="0"/>
                <a:cs typeface="+mn-cs"/>
              </a:rPr>
              <a:t>compareTo</a:t>
            </a:r>
            <a:r>
              <a:rPr lang="en-US" sz="2400" dirty="0">
                <a:cs typeface="+mn-cs"/>
              </a:rPr>
              <a:t>, </a:t>
            </a:r>
            <a:r>
              <a:rPr lang="ru-RU" sz="2400" dirty="0"/>
              <a:t>которая используется для сравнивать два объекта</a:t>
            </a:r>
          </a:p>
          <a:p>
            <a:pPr eaLnBrk="1" hangingPunct="1">
              <a:spcBef>
                <a:spcPct val="70000"/>
              </a:spcBef>
              <a:defRPr/>
            </a:pPr>
            <a:r>
              <a:rPr lang="ru-RU" sz="2400" dirty="0"/>
              <a:t>Мы обсудим этот метод</a:t>
            </a:r>
            <a:r>
              <a:rPr lang="ru-RU" sz="2400" dirty="0">
                <a:latin typeface="Courier New" charset="0"/>
                <a:cs typeface="+mn-cs"/>
              </a:rPr>
              <a:t> </a:t>
            </a:r>
            <a:r>
              <a:rPr lang="en-US" sz="2400" dirty="0" err="1">
                <a:latin typeface="Courier New" charset="0"/>
                <a:cs typeface="+mn-cs"/>
              </a:rPr>
              <a:t>compareTo</a:t>
            </a:r>
            <a:r>
              <a:rPr lang="ru-RU" sz="2400" dirty="0">
                <a:latin typeface="Courier New" charset="0"/>
                <a:cs typeface="+mn-cs"/>
              </a:rPr>
              <a:t>()</a:t>
            </a:r>
            <a:r>
              <a:rPr lang="en-US" sz="2400" dirty="0">
                <a:cs typeface="+mn-cs"/>
              </a:rPr>
              <a:t> </a:t>
            </a:r>
            <a:r>
              <a:rPr lang="ru-RU" sz="2400" dirty="0">
                <a:cs typeface="+mn-cs"/>
              </a:rPr>
              <a:t>при обсуждении класса </a:t>
            </a:r>
            <a:r>
              <a:rPr lang="en-US" sz="2400" dirty="0">
                <a:latin typeface="Courier New" charset="0"/>
                <a:cs typeface="+mn-cs"/>
              </a:rPr>
              <a:t>String</a:t>
            </a:r>
            <a:r>
              <a:rPr lang="en-US" sz="2400" dirty="0">
                <a:cs typeface="+mn-cs"/>
              </a:rPr>
              <a:t> </a:t>
            </a:r>
            <a:endParaRPr lang="ru-RU" sz="2400" dirty="0">
              <a:cs typeface="+mn-cs"/>
            </a:endParaRPr>
          </a:p>
          <a:p>
            <a:pPr>
              <a:defRPr/>
            </a:pPr>
            <a:r>
              <a:rPr lang="ru-RU" sz="2400" dirty="0">
                <a:cs typeface="+mn-cs"/>
              </a:rPr>
              <a:t>Класс </a:t>
            </a:r>
            <a:r>
              <a:rPr lang="en-US" sz="2400" dirty="0">
                <a:cs typeface="+mn-cs"/>
              </a:rPr>
              <a:t> </a:t>
            </a:r>
            <a:r>
              <a:rPr lang="en-US" sz="2400" dirty="0">
                <a:latin typeface="Courier New" charset="0"/>
                <a:cs typeface="+mn-cs"/>
              </a:rPr>
              <a:t>String</a:t>
            </a:r>
            <a:r>
              <a:rPr lang="en-US" sz="2400" dirty="0">
                <a:cs typeface="+mn-cs"/>
              </a:rPr>
              <a:t> </a:t>
            </a:r>
            <a:r>
              <a:rPr lang="ru-RU" sz="2400" dirty="0">
                <a:cs typeface="+mn-cs"/>
              </a:rPr>
              <a:t>реализует интерфейс </a:t>
            </a:r>
            <a:r>
              <a:rPr lang="en-US" sz="2400" dirty="0">
                <a:latin typeface="Courier New" charset="0"/>
                <a:cs typeface="+mn-cs"/>
              </a:rPr>
              <a:t>Comparable</a:t>
            </a:r>
            <a:r>
              <a:rPr lang="en-US" sz="2400" dirty="0">
                <a:cs typeface="+mn-cs"/>
              </a:rPr>
              <a:t>, </a:t>
            </a:r>
            <a:r>
              <a:rPr lang="ru-RU" sz="2400" dirty="0">
                <a:cs typeface="+mn-cs"/>
              </a:rPr>
              <a:t>э</a:t>
            </a:r>
            <a:r>
              <a:rPr lang="ru-RU" sz="2400" dirty="0"/>
              <a:t>то дает нам возможность поставить строки в лексикографическом порядке</a:t>
            </a:r>
          </a:p>
          <a:p>
            <a:pPr eaLnBrk="1" hangingPunct="1">
              <a:spcBef>
                <a:spcPct val="70000"/>
              </a:spcBef>
              <a:defRPr/>
            </a:pPr>
            <a:endParaRPr lang="en-US" sz="2400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1239909"/>
      </p:ext>
    </p:extLst>
  </p:cSld>
  <p:clrMapOvr>
    <a:masterClrMapping/>
  </p:clrMapOvr>
  <p:transition spd="med">
    <p:wheel spokes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Footer Placeholder 3">
            <a:extLst>
              <a:ext uri="{FF2B5EF4-FFF2-40B4-BE49-F238E27FC236}">
                <a16:creationId xmlns:a16="http://schemas.microsoft.com/office/drawing/2014/main" id="{3BF617AD-3B23-0844-BB52-25015AD98CF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60418" name="Slide Number Placeholder 4">
            <a:extLst>
              <a:ext uri="{FF2B5EF4-FFF2-40B4-BE49-F238E27FC236}">
                <a16:creationId xmlns:a16="http://schemas.microsoft.com/office/drawing/2014/main" id="{49451996-7A90-374C-9B10-E5C1E06BF8B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9-</a:t>
            </a:r>
            <a:fld id="{82652A08-F95E-534F-8C39-92BDC8349C1E}" type="slidenum">
              <a:rPr lang="en-US" altLang="ru-RU"/>
              <a:pPr/>
              <a:t>13</a:t>
            </a:fld>
            <a:endParaRPr lang="en-US" altLang="ru-RU"/>
          </a:p>
        </p:txBody>
      </p:sp>
      <p:sp>
        <p:nvSpPr>
          <p:cNvPr id="60419" name="Rectangle 2">
            <a:extLst>
              <a:ext uri="{FF2B5EF4-FFF2-40B4-BE49-F238E27FC236}">
                <a16:creationId xmlns:a16="http://schemas.microsoft.com/office/drawing/2014/main" id="{1F8498C6-C1C4-8F4A-9197-ED3B496DCD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358900" y="317500"/>
            <a:ext cx="7327900" cy="11520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ru-RU" altLang="ru-RU" b="1" dirty="0">
                <a:solidFill>
                  <a:schemeClr val="accent1">
                    <a:lumMod val="75000"/>
                  </a:schemeClr>
                </a:solidFill>
              </a:rPr>
              <a:t>Интерфейсные ссылки и наследование</a:t>
            </a:r>
            <a:endParaRPr lang="en-US" alt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0420" name="Rectangle 3">
            <a:extLst>
              <a:ext uri="{FF2B5EF4-FFF2-40B4-BE49-F238E27FC236}">
                <a16:creationId xmlns:a16="http://schemas.microsoft.com/office/drawing/2014/main" id="{930C4521-9BFE-AE43-B45B-3F52BDCB9A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15686" y="1469570"/>
            <a:ext cx="8153400" cy="5211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Предположим, что два класса</a:t>
            </a:r>
            <a:r>
              <a:rPr lang="en-US" altLang="ru-RU" sz="2400" dirty="0">
                <a:ea typeface="ＭＳ Ｐゴシック" panose="020B0600070205080204" pitchFamily="34" charset="-128"/>
              </a:rPr>
              <a:t>,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Philosopher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и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Student</a:t>
            </a:r>
            <a:r>
              <a:rPr lang="en-US" altLang="ru-RU" sz="2400" dirty="0">
                <a:ea typeface="ＭＳ Ｐゴシック" panose="020B0600070205080204" pitchFamily="34" charset="-128"/>
              </a:rPr>
              <a:t>, </a:t>
            </a:r>
            <a:r>
              <a:rPr lang="ru-RU" altLang="ru-RU" sz="2400" dirty="0">
                <a:ea typeface="ＭＳ Ｐゴシック" panose="020B0600070205080204" pitchFamily="34" charset="-128"/>
              </a:rPr>
              <a:t>оба реализуют интерфейс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Speaker </a:t>
            </a:r>
            <a:r>
              <a:rPr lang="ru-RU" altLang="ru-RU" sz="2400" dirty="0">
                <a:ea typeface="ＭＳ Ｐゴシック" panose="020B0600070205080204" pitchFamily="34" charset="-128"/>
              </a:rPr>
              <a:t>у которого есть метод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speak</a:t>
            </a:r>
            <a:r>
              <a:rPr lang="ru-RU" altLang="ru-RU" sz="2400" dirty="0">
                <a:ea typeface="ＭＳ Ｐゴシック" panose="020B0600070205080204" pitchFamily="34" charset="-128"/>
              </a:rPr>
              <a:t>() </a:t>
            </a:r>
            <a:r>
              <a:rPr lang="en-US" altLang="ru-RU" sz="2400" dirty="0">
                <a:ea typeface="ＭＳ Ｐゴシック" panose="020B0600070205080204" pitchFamily="34" charset="-128"/>
              </a:rPr>
              <a:t>, </a:t>
            </a:r>
            <a:r>
              <a:rPr lang="ru-RU" altLang="ru-RU" sz="2400" dirty="0">
                <a:ea typeface="ＭＳ Ｐゴシック" panose="020B0600070205080204" pitchFamily="34" charset="-128"/>
              </a:rPr>
              <a:t>таким образом обеспечивая предоставление различных версий метода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speak</a:t>
            </a:r>
            <a:r>
              <a:rPr lang="ru-RU" altLang="ru-RU" sz="2400" dirty="0">
                <a:ea typeface="ＭＳ Ｐゴシック" panose="020B0600070205080204" pitchFamily="34" charset="-128"/>
              </a:rPr>
              <a:t>() </a:t>
            </a:r>
          </a:p>
          <a:p>
            <a:pPr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В следующем коде, первый вызов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speak</a:t>
            </a:r>
            <a:r>
              <a:rPr lang="ru-RU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вызывает одну версию, а второй вызывает другую версию:</a:t>
            </a:r>
            <a:endParaRPr lang="en-US" altLang="ru-RU" sz="2400" dirty="0"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70000"/>
              </a:spcBef>
              <a:buFontTx/>
              <a:buNone/>
            </a:pP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		Speaker guest = new </a:t>
            </a: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Philospher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();</a:t>
            </a:r>
          </a:p>
          <a:p>
            <a:pPr eaLnBrk="1" hangingPunct="1">
              <a:buFontTx/>
              <a:buNone/>
            </a:pP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		</a:t>
            </a: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guest.speak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();</a:t>
            </a:r>
          </a:p>
          <a:p>
            <a:pPr eaLnBrk="1" hangingPunct="1">
              <a:buFontTx/>
              <a:buNone/>
            </a:pP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		guest = new Student();</a:t>
            </a:r>
          </a:p>
          <a:p>
            <a:pPr eaLnBrk="1" hangingPunct="1">
              <a:buFontTx/>
              <a:buNone/>
            </a:pP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		</a:t>
            </a: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guest.speak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472537488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Footer Placeholder 3">
            <a:extLst>
              <a:ext uri="{FF2B5EF4-FFF2-40B4-BE49-F238E27FC236}">
                <a16:creationId xmlns:a16="http://schemas.microsoft.com/office/drawing/2014/main" id="{A8CEAE84-9221-6541-AD5C-04104464AC18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59394" name="Slide Number Placeholder 4">
            <a:extLst>
              <a:ext uri="{FF2B5EF4-FFF2-40B4-BE49-F238E27FC236}">
                <a16:creationId xmlns:a16="http://schemas.microsoft.com/office/drawing/2014/main" id="{364362B4-ED48-0448-BF03-7D224B3DC22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9-</a:t>
            </a:r>
            <a:fld id="{225B155C-E41D-444E-8C39-C53FEAAA588B}" type="slidenum">
              <a:rPr lang="en-US" altLang="ru-RU"/>
              <a:pPr/>
              <a:t>14</a:t>
            </a:fld>
            <a:endParaRPr lang="en-US" altLang="ru-RU"/>
          </a:p>
        </p:txBody>
      </p:sp>
      <p:sp>
        <p:nvSpPr>
          <p:cNvPr id="59395" name="Rectangle 2">
            <a:extLst>
              <a:ext uri="{FF2B5EF4-FFF2-40B4-BE49-F238E27FC236}">
                <a16:creationId xmlns:a16="http://schemas.microsoft.com/office/drawing/2014/main" id="{699CE024-4D64-C94A-B7EF-FC07CB2B96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731836"/>
            <a:ext cx="8229600" cy="12493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ru-RU" altLang="ru-RU" b="1" dirty="0">
                <a:solidFill>
                  <a:schemeClr val="accent1">
                    <a:lumMod val="75000"/>
                  </a:schemeClr>
                </a:solidFill>
              </a:rPr>
              <a:t>Интерфейсные ссылки и наследование</a:t>
            </a:r>
            <a:endParaRPr lang="en-US" alt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9396" name="Rectangle 3">
            <a:extLst>
              <a:ext uri="{FF2B5EF4-FFF2-40B4-BE49-F238E27FC236}">
                <a16:creationId xmlns:a16="http://schemas.microsoft.com/office/drawing/2014/main" id="{8F5900F3-6184-614B-872C-7FE382A443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41449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Имя интерфейса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Speaker</a:t>
            </a:r>
            <a:r>
              <a:rPr lang="ru-RU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может быть использовано как тип ссылочной переменной объекта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current</a:t>
            </a:r>
            <a:r>
              <a:rPr lang="en-US" altLang="ru-RU" sz="2400" dirty="0">
                <a:ea typeface="ＭＳ Ｐゴシック" panose="020B0600070205080204" pitchFamily="34" charset="-128"/>
              </a:rPr>
              <a:t>;</a:t>
            </a:r>
          </a:p>
          <a:p>
            <a:pPr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Ссылка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current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ссылка может быть использована, чтобы ссылаться на объект любого класса, который реализует интерфейс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Speaker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</a:p>
          <a:p>
            <a:pPr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Версия метода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speak</a:t>
            </a:r>
            <a:r>
              <a:rPr lang="ru-RU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()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что следующая строка вызывает зависимость от типа объекта, который является ссылкой на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current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</a:p>
          <a:p>
            <a:pPr algn="ctr" eaLnBrk="1" hangingPunct="1">
              <a:spcBef>
                <a:spcPct val="70000"/>
              </a:spcBef>
              <a:buFontTx/>
              <a:buNone/>
            </a:pP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current.speak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();</a:t>
            </a:r>
            <a:endParaRPr lang="en-US" altLang="ru-RU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49330751"/>
      </p:ext>
    </p:extLst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Slide Number Placeholder 3">
            <a:extLst>
              <a:ext uri="{FF2B5EF4-FFF2-40B4-BE49-F238E27FC236}">
                <a16:creationId xmlns:a16="http://schemas.microsoft.com/office/drawing/2014/main" id="{7D6D544F-9101-1B4B-A137-26AF31C42C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975475" y="6308725"/>
            <a:ext cx="2133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C7FC8861-7234-364D-BC53-ECB73EEE203C}" type="slidenum">
              <a:rPr lang="ru-RU" altLang="ru-TR">
                <a:solidFill>
                  <a:schemeClr val="tx1"/>
                </a:solidFill>
                <a:cs typeface="Arial" panose="020B0604020202020204" pitchFamily="34" charset="0"/>
              </a:rPr>
              <a:pPr eaLnBrk="1" hangingPunct="1"/>
              <a:t>15</a:t>
            </a:fld>
            <a:endParaRPr lang="ru-RU" altLang="ru-TR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79874" name="Rectangle 2">
            <a:extLst>
              <a:ext uri="{FF2B5EF4-FFF2-40B4-BE49-F238E27FC236}">
                <a16:creationId xmlns:a16="http://schemas.microsoft.com/office/drawing/2014/main" id="{F717DA1B-BD93-AD40-91AD-D455073D88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Класс </a:t>
            </a:r>
            <a:r>
              <a:rPr lang="en-US" altLang="ru-TR" b="1" dirty="0">
                <a:solidFill>
                  <a:schemeClr val="accent1">
                    <a:lumMod val="75000"/>
                  </a:schemeClr>
                </a:solidFill>
              </a:rPr>
              <a:t>Object</a:t>
            </a:r>
            <a:endParaRPr lang="ru-RU" altLang="ru-T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8AB62C00-4146-F042-8F3D-7316AFCEAE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spcBef>
                <a:spcPts val="2800"/>
              </a:spcBef>
            </a:pPr>
            <a:r>
              <a:rPr lang="ru-RU" altLang="ru-TR">
                <a:ea typeface="ＭＳ Ｐゴシック" panose="020B0600070205080204" pitchFamily="34" charset="-128"/>
              </a:rPr>
              <a:t>Является суперклассом для </a:t>
            </a:r>
            <a:r>
              <a:rPr lang="ru-RU" altLang="ru-TR">
                <a:solidFill>
                  <a:srgbClr val="000090"/>
                </a:solidFill>
                <a:ea typeface="ＭＳ Ｐゴシック" panose="020B0600070205080204" pitchFamily="34" charset="-128"/>
              </a:rPr>
              <a:t>всех </a:t>
            </a:r>
            <a:r>
              <a:rPr lang="ru-RU" altLang="ru-TR">
                <a:ea typeface="ＭＳ Ｐゴシック" panose="020B0600070205080204" pitchFamily="34" charset="-128"/>
              </a:rPr>
              <a:t>классов (включая массивы)</a:t>
            </a:r>
          </a:p>
          <a:p>
            <a:pPr eaLnBrk="1" hangingPunct="1">
              <a:lnSpc>
                <a:spcPct val="90000"/>
              </a:lnSpc>
              <a:spcBef>
                <a:spcPts val="2800"/>
              </a:spcBef>
            </a:pPr>
            <a:r>
              <a:rPr lang="ru-RU" altLang="ru-TR">
                <a:ea typeface="ＭＳ Ｐゴシック" panose="020B0600070205080204" pitchFamily="34" charset="-128"/>
              </a:rPr>
              <a:t>Переменная этого типа может ссылаться на </a:t>
            </a:r>
            <a:r>
              <a:rPr lang="ru-RU" altLang="ru-TR">
                <a:solidFill>
                  <a:srgbClr val="000090"/>
                </a:solidFill>
                <a:ea typeface="ＭＳ Ｐゴシック" panose="020B0600070205080204" pitchFamily="34" charset="-128"/>
              </a:rPr>
              <a:t>любой </a:t>
            </a:r>
            <a:r>
              <a:rPr lang="ru-RU" altLang="ru-TR">
                <a:ea typeface="ＭＳ Ｐゴシック" panose="020B0600070205080204" pitchFamily="34" charset="-128"/>
              </a:rPr>
              <a:t>объект (но не на переменную примитивного типа)</a:t>
            </a:r>
          </a:p>
          <a:p>
            <a:pPr eaLnBrk="1" hangingPunct="1">
              <a:lnSpc>
                <a:spcPct val="90000"/>
              </a:lnSpc>
              <a:spcBef>
                <a:spcPts val="2800"/>
              </a:spcBef>
            </a:pPr>
            <a:r>
              <a:rPr lang="ru-RU" altLang="ru-TR">
                <a:ea typeface="ＭＳ Ｐゴシック" panose="020B0600070205080204" pitchFamily="34" charset="-128"/>
              </a:rPr>
              <a:t>Его методы наследуются </a:t>
            </a:r>
            <a:r>
              <a:rPr lang="ru-RU" altLang="ru-TR">
                <a:solidFill>
                  <a:srgbClr val="000090"/>
                </a:solidFill>
                <a:ea typeface="ＭＳ Ｐゴシック" panose="020B0600070205080204" pitchFamily="34" charset="-128"/>
              </a:rPr>
              <a:t>всеми </a:t>
            </a:r>
            <a:r>
              <a:rPr lang="ru-RU" altLang="ru-TR">
                <a:ea typeface="ＭＳ Ｐゴシック" panose="020B0600070205080204" pitchFamily="34" charset="-128"/>
              </a:rPr>
              <a:t>классами</a:t>
            </a:r>
          </a:p>
          <a:p>
            <a:pPr eaLnBrk="1" hangingPunct="1">
              <a:lnSpc>
                <a:spcPct val="90000"/>
              </a:lnSpc>
              <a:spcBef>
                <a:spcPts val="2800"/>
              </a:spcBef>
            </a:pPr>
            <a:r>
              <a:rPr lang="ru-RU" altLang="ru-TR">
                <a:ea typeface="ＭＳ Ｐゴシック" panose="020B0600070205080204" pitchFamily="34" charset="-128"/>
              </a:rPr>
              <a:t>Реализует базовые операции с объектами</a:t>
            </a:r>
          </a:p>
        </p:txBody>
      </p:sp>
    </p:spTree>
    <p:extLst>
      <p:ext uri="{BB962C8B-B14F-4D97-AF65-F5344CB8AC3E}">
        <p14:creationId xmlns:p14="http://schemas.microsoft.com/office/powerpoint/2010/main" val="376293801"/>
      </p:ext>
    </p:extLst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Slide Number Placeholder 3">
            <a:extLst>
              <a:ext uri="{FF2B5EF4-FFF2-40B4-BE49-F238E27FC236}">
                <a16:creationId xmlns:a16="http://schemas.microsoft.com/office/drawing/2014/main" id="{1ED9375D-DCEE-E24F-9DBD-7CA58E8EA19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975475" y="6308725"/>
            <a:ext cx="2133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14C90A0A-C4A4-5644-BF3E-5DCC96E1A32B}" type="slidenum">
              <a:rPr lang="ru-RU" altLang="ru-TR">
                <a:solidFill>
                  <a:schemeClr val="tx1"/>
                </a:solidFill>
                <a:cs typeface="Arial" panose="020B0604020202020204" pitchFamily="34" charset="0"/>
              </a:rPr>
              <a:pPr eaLnBrk="1" hangingPunct="1"/>
              <a:t>16</a:t>
            </a:fld>
            <a:endParaRPr lang="ru-RU" altLang="ru-TR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80898" name="Rectangle 2">
            <a:extLst>
              <a:ext uri="{FF2B5EF4-FFF2-40B4-BE49-F238E27FC236}">
                <a16:creationId xmlns:a16="http://schemas.microsoft.com/office/drawing/2014/main" id="{CF9353BD-EFEA-6842-8EAD-60281907E8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Методы класса </a:t>
            </a:r>
            <a:r>
              <a:rPr lang="en-US" altLang="ru-TR" b="1" dirty="0">
                <a:solidFill>
                  <a:schemeClr val="accent1">
                    <a:lumMod val="75000"/>
                  </a:schemeClr>
                </a:solidFill>
              </a:rPr>
              <a:t>Object</a:t>
            </a:r>
            <a:endParaRPr lang="ru-RU" altLang="ru-T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69699" name="Rectangle 3">
            <a:extLst>
              <a:ext uri="{FF2B5EF4-FFF2-40B4-BE49-F238E27FC236}">
                <a16:creationId xmlns:a16="http://schemas.microsoft.com/office/drawing/2014/main" id="{C37E0D25-0FF8-884A-91B2-EB3E07C557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13544" y="1751898"/>
            <a:ext cx="8316912" cy="5003800"/>
          </a:xfr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spcBef>
                <a:spcPct val="50000"/>
              </a:spcBef>
            </a:pPr>
            <a:r>
              <a:rPr lang="ru-RU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Получение строкового представления объекта </a:t>
            </a:r>
            <a:br>
              <a:rPr lang="en-US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</a:br>
            <a:r>
              <a:rPr lang="en-US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String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ru-RU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toString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</a:pPr>
            <a:r>
              <a:rPr lang="ru-RU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Получение ссылки на описание класса объекта </a:t>
            </a:r>
            <a:br>
              <a:rPr lang="en-US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</a:br>
            <a:r>
              <a:rPr lang="ru-RU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final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Class </a:t>
            </a:r>
            <a:r>
              <a:rPr lang="ru-RU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getClass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</a:t>
            </a:r>
            <a:r>
              <a:rPr lang="ru-RU" altLang="ru-TR" sz="2000" dirty="0">
                <a:solidFill>
                  <a:srgbClr val="000090"/>
                </a:solidFill>
                <a:ea typeface="ＭＳ Ｐゴシック" panose="020B0600070205080204" pitchFamily="34" charset="-128"/>
              </a:rPr>
              <a:t> 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</a:pPr>
            <a:r>
              <a:rPr lang="ru-RU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Клонирование объекта (получение копии) </a:t>
            </a:r>
            <a:br>
              <a:rPr lang="ru-RU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</a:br>
            <a:r>
              <a:rPr lang="en-US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protected Object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ru-RU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clone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</a:t>
            </a:r>
            <a:r>
              <a:rPr lang="ru-RU" altLang="ru-TR" sz="2000" dirty="0">
                <a:solidFill>
                  <a:srgbClr val="000090"/>
                </a:solidFill>
                <a:ea typeface="ＭＳ Ｐゴシック" panose="020B0600070205080204" pitchFamily="34" charset="-128"/>
              </a:rPr>
              <a:t> 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</a:pPr>
            <a:r>
              <a:rPr lang="ru-RU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Проверка равенства объектов </a:t>
            </a:r>
            <a:br>
              <a:rPr lang="en-US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</a:br>
            <a:r>
              <a:rPr lang="ru-RU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boolean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ru-RU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equals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Object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 </a:t>
            </a:r>
            <a:r>
              <a:rPr lang="ru-RU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obj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</a:t>
            </a:r>
            <a:endParaRPr lang="en-US" altLang="ru-TR" sz="2000" dirty="0">
              <a:solidFill>
                <a:srgbClr val="000090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80000"/>
              </a:lnSpc>
              <a:spcBef>
                <a:spcPct val="50000"/>
              </a:spcBef>
            </a:pPr>
            <a:r>
              <a:rPr lang="ru-RU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Получение хэш-кода объекта</a:t>
            </a:r>
            <a:br>
              <a:rPr lang="ru-RU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</a:br>
            <a:r>
              <a:rPr lang="ru-RU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int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ru-RU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hashCode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</a:t>
            </a:r>
            <a:r>
              <a:rPr lang="ru-RU" altLang="ru-TR" sz="2000" dirty="0">
                <a:solidFill>
                  <a:srgbClr val="000090"/>
                </a:solidFill>
                <a:ea typeface="ＭＳ Ｐゴシック" panose="020B0600070205080204" pitchFamily="34" charset="-128"/>
              </a:rPr>
              <a:t> 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</a:pPr>
            <a:r>
              <a:rPr lang="ru-RU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Метод завершения работы с объектом</a:t>
            </a:r>
            <a:br>
              <a:rPr lang="ru-RU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</a:br>
            <a:r>
              <a:rPr lang="en-US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protected v</a:t>
            </a:r>
            <a:r>
              <a:rPr lang="ru-RU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oid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ru-RU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finalize</a:t>
            </a:r>
            <a:r>
              <a:rPr lang="ru-RU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</a:pPr>
            <a:r>
              <a:rPr lang="ru-RU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Методы обслуживания блокировок в многопоточных приложениях</a:t>
            </a:r>
            <a:br>
              <a:rPr lang="en-US" altLang="ru-TR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</a:br>
            <a:r>
              <a:rPr lang="en-US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void wait(...), void notify(), void </a:t>
            </a:r>
            <a:r>
              <a:rPr lang="en-US" altLang="ru-TR" sz="2000" b="1" dirty="0" err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notifyAll</a:t>
            </a:r>
            <a:r>
              <a:rPr lang="en-US" altLang="ru-TR" sz="20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</a:t>
            </a:r>
            <a:endParaRPr lang="ru-RU" altLang="ru-TR" sz="2000" dirty="0">
              <a:solidFill>
                <a:srgbClr val="00009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50410807"/>
      </p:ext>
    </p:extLst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Slide Number Placeholder 3">
            <a:extLst>
              <a:ext uri="{FF2B5EF4-FFF2-40B4-BE49-F238E27FC236}">
                <a16:creationId xmlns:a16="http://schemas.microsoft.com/office/drawing/2014/main" id="{628C2F2E-44EB-BE49-B93E-8BFA0050C2D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975475" y="6308725"/>
            <a:ext cx="2133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6F5C5E6E-88A6-624C-8DE0-48D5894F5E10}" type="slidenum">
              <a:rPr lang="ru-RU" altLang="ru-TR">
                <a:solidFill>
                  <a:schemeClr val="tx1"/>
                </a:solidFill>
                <a:cs typeface="Arial" panose="020B0604020202020204" pitchFamily="34" charset="0"/>
              </a:rPr>
              <a:pPr eaLnBrk="1" hangingPunct="1"/>
              <a:t>17</a:t>
            </a:fld>
            <a:endParaRPr lang="ru-RU" altLang="ru-TR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81922" name="Rectangle 2">
            <a:extLst>
              <a:ext uri="{FF2B5EF4-FFF2-40B4-BE49-F238E27FC236}">
                <a16:creationId xmlns:a16="http://schemas.microsoft.com/office/drawing/2014/main" id="{A84BE51F-15B6-D349-A855-6FFDD1B1B4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89756" y="56743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Клонирование объектов</a:t>
            </a:r>
          </a:p>
        </p:txBody>
      </p:sp>
      <p:sp>
        <p:nvSpPr>
          <p:cNvPr id="670723" name="Rectangle 3">
            <a:extLst>
              <a:ext uri="{FF2B5EF4-FFF2-40B4-BE49-F238E27FC236}">
                <a16:creationId xmlns:a16="http://schemas.microsoft.com/office/drawing/2014/main" id="{A369E9B7-6A6F-9849-9B1A-921650F159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67544" y="1412775"/>
            <a:ext cx="8219256" cy="47133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spcBef>
                <a:spcPts val="1000"/>
              </a:spcBef>
            </a:pPr>
            <a:r>
              <a:rPr lang="ru-RU" altLang="ru-TR" sz="2400">
                <a:ea typeface="ＭＳ Ｐゴシック" panose="020B0600070205080204" pitchFamily="34" charset="-128"/>
              </a:rPr>
              <a:t>Считается, что результатом клонирования является копия объекта</a:t>
            </a:r>
            <a:endParaRPr lang="en-US" altLang="ru-TR" sz="240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80000"/>
              </a:lnSpc>
              <a:spcBef>
                <a:spcPts val="1000"/>
              </a:spcBef>
            </a:pPr>
            <a:r>
              <a:rPr lang="ru-RU" altLang="ru-TR" sz="2400">
                <a:ea typeface="ＭＳ Ｐゴシック" panose="020B0600070205080204" pitchFamily="34" charset="-128"/>
              </a:rPr>
              <a:t>Массивы поддерживают операцию клонирования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</a:pPr>
            <a:endParaRPr lang="en-US" altLang="ru-TR" sz="240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80000"/>
              </a:lnSpc>
              <a:spcBef>
                <a:spcPts val="1000"/>
              </a:spcBef>
            </a:pPr>
            <a:endParaRPr lang="en-US" altLang="ru-TR" sz="240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80000"/>
              </a:lnSpc>
              <a:spcBef>
                <a:spcPts val="1000"/>
              </a:spcBef>
            </a:pPr>
            <a:r>
              <a:rPr lang="ru-RU" altLang="ru-TR" sz="2400">
                <a:ea typeface="ＭＳ Ｐゴシック" panose="020B0600070205080204" pitchFamily="34" charset="-128"/>
              </a:rPr>
              <a:t>В классе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Object</a:t>
            </a:r>
            <a:r>
              <a:rPr lang="en-US" altLang="ru-TR" sz="2400">
                <a:ea typeface="ＭＳ Ｐゴシック" panose="020B0600070205080204" pitchFamily="34" charset="-128"/>
              </a:rPr>
              <a:t> </a:t>
            </a:r>
            <a:r>
              <a:rPr lang="ru-RU" altLang="ru-TR" sz="2400">
                <a:ea typeface="ＭＳ Ｐゴシック" panose="020B0600070205080204" pitchFamily="34" charset="-128"/>
              </a:rPr>
              <a:t>метод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clone()</a:t>
            </a:r>
            <a:r>
              <a:rPr lang="en-US" altLang="ru-TR" sz="2400">
                <a:ea typeface="ＭＳ Ｐゴシック" panose="020B0600070205080204" pitchFamily="34" charset="-128"/>
              </a:rPr>
              <a:t> </a:t>
            </a:r>
            <a:r>
              <a:rPr lang="ru-RU" altLang="ru-TR" sz="2400">
                <a:ea typeface="ＭＳ Ｐゴシック" panose="020B0600070205080204" pitchFamily="34" charset="-128"/>
              </a:rPr>
              <a:t>является защищенным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</a:pPr>
            <a:r>
              <a:rPr lang="ru-RU" altLang="ru-TR" sz="2400">
                <a:ea typeface="ＭＳ Ｐゴシック" panose="020B0600070205080204" pitchFamily="34" charset="-128"/>
              </a:rPr>
              <a:t>Метод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clone()</a:t>
            </a:r>
            <a:r>
              <a:rPr lang="en-US" altLang="ru-TR" sz="2400">
                <a:solidFill>
                  <a:srgbClr val="000090"/>
                </a:solidFill>
                <a:ea typeface="ＭＳ Ｐゴシック" panose="020B0600070205080204" pitchFamily="34" charset="-128"/>
              </a:rPr>
              <a:t> </a:t>
            </a:r>
            <a:r>
              <a:rPr lang="ru-RU" altLang="ru-TR" sz="2400">
                <a:ea typeface="ＭＳ Ｐゴシック" panose="020B0600070205080204" pitchFamily="34" charset="-128"/>
              </a:rPr>
              <a:t>реализуется в конкретном классе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</a:pPr>
            <a:r>
              <a:rPr lang="ru-RU" altLang="ru-TR" sz="2400">
                <a:ea typeface="ＭＳ Ｐゴシック" panose="020B0600070205080204" pitchFamily="34" charset="-128"/>
              </a:rPr>
              <a:t>Никто не гарантирует того, что результатом его выполнения будет копия объекта, и даже того, что новый объект будет того же класса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</a:pPr>
            <a:r>
              <a:rPr lang="ru-RU" altLang="ru-TR" sz="2400">
                <a:ea typeface="ＭＳ Ｐゴシック" panose="020B0600070205080204" pitchFamily="34" charset="-128"/>
              </a:rPr>
              <a:t>Однако существует ряд соглашений, регламентирующих реализацию метода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clone()</a:t>
            </a:r>
            <a:endParaRPr lang="ru-RU" altLang="ru-TR" sz="2400">
              <a:solidFill>
                <a:srgbClr val="00009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670724" name="Text Box 4">
            <a:extLst>
              <a:ext uri="{FF2B5EF4-FFF2-40B4-BE49-F238E27FC236}">
                <a16:creationId xmlns:a16="http://schemas.microsoft.com/office/drawing/2014/main" id="{62BC715A-DFE9-D247-9979-C6727E18AE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892425"/>
            <a:ext cx="8785225" cy="417513"/>
          </a:xfrm>
          <a:prstGeom prst="rect">
            <a:avLst/>
          </a:prstGeo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 w="9525"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lIns="90000" tIns="46800" rIns="90000" bIns="4680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Font typeface="Symbol" charset="0"/>
              <a:buNone/>
              <a:defRPr/>
            </a:pPr>
            <a:r>
              <a:rPr kumimoji="1" lang="en-US" b="1" dirty="0" err="1">
                <a:latin typeface="Courier New" pitchFamily="49" charset="0"/>
                <a:ea typeface="+mn-ea"/>
              </a:rPr>
              <a:t>int</a:t>
            </a:r>
            <a:r>
              <a:rPr kumimoji="1" lang="en-US" b="1" dirty="0">
                <a:latin typeface="Courier New" pitchFamily="49" charset="0"/>
                <a:ea typeface="+mn-ea"/>
              </a:rPr>
              <a:t>[] </a:t>
            </a:r>
            <a:r>
              <a:rPr kumimoji="1" lang="en-US" b="1" dirty="0" err="1">
                <a:latin typeface="Courier New" pitchFamily="49" charset="0"/>
                <a:ea typeface="+mn-ea"/>
              </a:rPr>
              <a:t>arrayCopy</a:t>
            </a:r>
            <a:r>
              <a:rPr kumimoji="1" lang="en-US" b="1" dirty="0">
                <a:latin typeface="Courier New" pitchFamily="49" charset="0"/>
                <a:ea typeface="+mn-ea"/>
              </a:rPr>
              <a:t> = (</a:t>
            </a:r>
            <a:r>
              <a:rPr kumimoji="1" lang="en-US" b="1" dirty="0" err="1">
                <a:latin typeface="Courier New" pitchFamily="49" charset="0"/>
                <a:ea typeface="+mn-ea"/>
              </a:rPr>
              <a:t>int</a:t>
            </a:r>
            <a:r>
              <a:rPr kumimoji="1" lang="en-US" b="1" dirty="0">
                <a:latin typeface="Courier New" pitchFamily="49" charset="0"/>
                <a:ea typeface="+mn-ea"/>
              </a:rPr>
              <a:t> []) </a:t>
            </a:r>
            <a:r>
              <a:rPr kumimoji="1" lang="en-US" b="1" dirty="0" err="1">
                <a:latin typeface="Courier New" pitchFamily="49" charset="0"/>
                <a:ea typeface="+mn-ea"/>
              </a:rPr>
              <a:t>array.clone</a:t>
            </a:r>
            <a:r>
              <a:rPr kumimoji="1" lang="en-US" b="1" dirty="0">
                <a:latin typeface="Courier New" pitchFamily="49" charset="0"/>
                <a:ea typeface="+mn-ea"/>
              </a:rPr>
              <a:t>();</a:t>
            </a:r>
            <a:endParaRPr kumimoji="1" lang="ru-RU" b="1" dirty="0">
              <a:latin typeface="Courier New" pitchFamily="49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35761730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7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70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70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70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7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707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7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707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0723" grpId="0" build="p"/>
      <p:bldP spid="67072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Slide Number Placeholder 3">
            <a:extLst>
              <a:ext uri="{FF2B5EF4-FFF2-40B4-BE49-F238E27FC236}">
                <a16:creationId xmlns:a16="http://schemas.microsoft.com/office/drawing/2014/main" id="{95F04063-1DEA-3643-8935-8554184C93D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975475" y="6308725"/>
            <a:ext cx="2133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BE70234A-F81D-CC4E-8AD6-48B755BFA531}" type="slidenum">
              <a:rPr lang="ru-RU" altLang="ru-TR">
                <a:solidFill>
                  <a:schemeClr val="tx1"/>
                </a:solidFill>
                <a:cs typeface="Arial" panose="020B0604020202020204" pitchFamily="34" charset="0"/>
              </a:rPr>
              <a:pPr eaLnBrk="1" hangingPunct="1"/>
              <a:t>18</a:t>
            </a:fld>
            <a:endParaRPr lang="ru-RU" altLang="ru-TR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B7F4DC5F-4B6D-2D46-9509-BCE79E73D1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274638"/>
            <a:ext cx="8305800" cy="7731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Простое клонирование объектов</a:t>
            </a:r>
          </a:p>
        </p:txBody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EA4AB90D-47C3-8943-8A81-2EAFD7D775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79388" y="920750"/>
            <a:ext cx="8780462" cy="2571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</a:pPr>
            <a:r>
              <a:rPr lang="ru-RU" altLang="ru-TR" sz="2400">
                <a:ea typeface="ＭＳ Ｐゴシック" panose="020B0600070205080204" pitchFamily="34" charset="-128"/>
              </a:rPr>
              <a:t>Класс должен переопределять метод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clone()</a:t>
            </a:r>
          </a:p>
          <a:p>
            <a:pPr eaLnBrk="1" hangingPunct="1">
              <a:lnSpc>
                <a:spcPct val="80000"/>
              </a:lnSpc>
            </a:pPr>
            <a:r>
              <a:rPr lang="ru-RU" altLang="ru-TR" sz="2400">
                <a:ea typeface="ＭＳ Ｐゴシック" panose="020B0600070205080204" pitchFamily="34" charset="-128"/>
              </a:rPr>
              <a:t>Класс должен реализовывать интерфейс-маркер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Cloneable</a:t>
            </a:r>
          </a:p>
          <a:p>
            <a:pPr eaLnBrk="1" hangingPunct="1">
              <a:lnSpc>
                <a:spcPct val="80000"/>
              </a:lnSpc>
            </a:pPr>
            <a:r>
              <a:rPr lang="ru-RU" altLang="ru-TR" sz="2400">
                <a:ea typeface="ＭＳ Ｐゴシック" panose="020B0600070205080204" pitchFamily="34" charset="-128"/>
              </a:rPr>
              <a:t>Результат клонирования должен быть получен вызовом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super.clone()</a:t>
            </a:r>
            <a:endParaRPr lang="ru-RU" altLang="ru-TR" sz="2400" b="1">
              <a:solidFill>
                <a:srgbClr val="00009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ru-RU" altLang="ru-TR" sz="2400">
                <a:ea typeface="ＭＳ Ｐゴシック" panose="020B0600070205080204" pitchFamily="34" charset="-128"/>
              </a:rPr>
              <a:t>Результатом работы метода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Object.clone()</a:t>
            </a:r>
            <a:r>
              <a:rPr lang="en-US" altLang="ru-TR" sz="2400">
                <a:solidFill>
                  <a:srgbClr val="000090"/>
                </a:solidFill>
                <a:ea typeface="ＭＳ Ｐゴシック" panose="020B0600070205080204" pitchFamily="34" charset="-128"/>
              </a:rPr>
              <a:t> </a:t>
            </a:r>
            <a:r>
              <a:rPr lang="ru-RU" altLang="ru-TR" sz="2400">
                <a:ea typeface="ＭＳ Ｐゴシック" panose="020B0600070205080204" pitchFamily="34" charset="-128"/>
              </a:rPr>
              <a:t>является </a:t>
            </a:r>
            <a:r>
              <a:rPr lang="ru-RU" altLang="ru-TR" sz="2400">
                <a:solidFill>
                  <a:srgbClr val="000090"/>
                </a:solidFill>
                <a:ea typeface="ＭＳ Ｐゴシック" panose="020B0600070205080204" pitchFamily="34" charset="-128"/>
              </a:rPr>
              <a:t>точная копия </a:t>
            </a:r>
            <a:r>
              <a:rPr lang="ru-RU" altLang="ru-TR" sz="2400">
                <a:ea typeface="ＭＳ Ｐゴシック" panose="020B0600070205080204" pitchFamily="34" charset="-128"/>
              </a:rPr>
              <a:t>объекта</a:t>
            </a:r>
          </a:p>
        </p:txBody>
      </p:sp>
      <p:sp>
        <p:nvSpPr>
          <p:cNvPr id="671748" name="Text Box 4">
            <a:extLst>
              <a:ext uri="{FF2B5EF4-FFF2-40B4-BE49-F238E27FC236}">
                <a16:creationId xmlns:a16="http://schemas.microsoft.com/office/drawing/2014/main" id="{DF953D3A-F7C2-904A-9182-F2CA7C181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3238500"/>
            <a:ext cx="8583613" cy="3492500"/>
          </a:xfrm>
          <a:prstGeom prst="rect">
            <a:avLst/>
          </a:prstGeo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 w="9525"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lIns="90000" tIns="46800" rIns="90000" bIns="4680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public Object clone() {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    Object result = null;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    try {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        result = </a:t>
            </a:r>
            <a:r>
              <a:rPr kumimoji="1" lang="en-US" b="1" dirty="0" err="1">
                <a:latin typeface="Courier New" pitchFamily="49" charset="0"/>
                <a:ea typeface="+mn-ea"/>
              </a:rPr>
              <a:t>super.clone</a:t>
            </a:r>
            <a:r>
              <a:rPr kumimoji="1" lang="en-US" b="1" dirty="0">
                <a:latin typeface="Courier New" pitchFamily="49" charset="0"/>
                <a:ea typeface="+mn-ea"/>
              </a:rPr>
              <a:t>();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    } catch (</a:t>
            </a:r>
            <a:r>
              <a:rPr kumimoji="1" lang="en-US" b="1" dirty="0" err="1">
                <a:latin typeface="Courier New" pitchFamily="49" charset="0"/>
                <a:ea typeface="+mn-ea"/>
              </a:rPr>
              <a:t>CloneNotSupportedException</a:t>
            </a:r>
            <a:r>
              <a:rPr kumimoji="1" lang="en-US" b="1" dirty="0">
                <a:latin typeface="Courier New" pitchFamily="49" charset="0"/>
                <a:ea typeface="+mn-ea"/>
              </a:rPr>
              <a:t> ex) { }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    return result;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}</a:t>
            </a:r>
            <a:endParaRPr kumimoji="1" lang="ru-RU" b="1" dirty="0">
              <a:latin typeface="Courier New" pitchFamily="49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14411037"/>
      </p:ext>
    </p:extLst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Title 1">
            <a:extLst>
              <a:ext uri="{FF2B5EF4-FFF2-40B4-BE49-F238E27FC236}">
                <a16:creationId xmlns:a16="http://schemas.microsoft.com/office/drawing/2014/main" id="{84855AF8-6E3E-B94F-AFF7-2D76BA09D00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4331" y="703244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Особенности клонирования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1CABF-FBCE-B746-9312-20962A8CAFF6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179388" y="3621088"/>
            <a:ext cx="8780462" cy="2616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TR" sz="2400">
                <a:ea typeface="ＭＳ Ｐゴシック" panose="020B0600070205080204" pitchFamily="34" charset="-128"/>
              </a:rPr>
              <a:t>В результате клонирования скопировался только сам объект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a</a:t>
            </a:r>
            <a:r>
              <a:rPr lang="en-US" altLang="ru-TR" sz="2400">
                <a:solidFill>
                  <a:srgbClr val="000090"/>
                </a:solidFill>
                <a:ea typeface="ＭＳ Ｐゴシック" panose="020B0600070205080204" pitchFamily="34" charset="-128"/>
              </a:rPr>
              <a:t>,</a:t>
            </a:r>
            <a:r>
              <a:rPr lang="en-US" altLang="ru-TR" sz="2400">
                <a:ea typeface="ＭＳ Ｐゴシック" panose="020B0600070205080204" pitchFamily="34" charset="-128"/>
              </a:rPr>
              <a:t> </a:t>
            </a:r>
            <a:r>
              <a:rPr lang="ru-RU" altLang="ru-TR" sz="2400">
                <a:ea typeface="ＭＳ Ｐゴシック" panose="020B0600070205080204" pitchFamily="34" charset="-128"/>
              </a:rPr>
              <a:t>но не объект, на который он ссылался</a:t>
            </a:r>
          </a:p>
          <a:p>
            <a:pPr lvl="3" eaLnBrk="1" hangingPunct="1"/>
            <a:endParaRPr lang="ru-RU" altLang="ru-TR" sz="1200">
              <a:ea typeface="ＭＳ Ｐゴシック" panose="020B0600070205080204" pitchFamily="34" charset="-128"/>
            </a:endParaRPr>
          </a:p>
          <a:p>
            <a:pPr eaLnBrk="1" hangingPunct="1"/>
            <a:r>
              <a:rPr lang="ru-RU" altLang="ru-TR" sz="2400">
                <a:ea typeface="ＭＳ Ｐゴシック" panose="020B0600070205080204" pitchFamily="34" charset="-128"/>
              </a:rPr>
              <a:t>При использовании результатов клонирования необходимо явное приведение типа</a:t>
            </a:r>
          </a:p>
          <a:p>
            <a:pPr lvl="1" eaLnBrk="1" hangingPunct="1"/>
            <a:r>
              <a:rPr lang="ru-RU" altLang="ru-TR" sz="2000">
                <a:ea typeface="ＭＳ Ｐゴシック" panose="020B0600070205080204" pitchFamily="34" charset="-128"/>
              </a:rPr>
              <a:t>Начиная с </a:t>
            </a:r>
            <a:r>
              <a:rPr lang="en-US" altLang="ru-TR" sz="2000">
                <a:ea typeface="ＭＳ Ｐゴシック" panose="020B0600070205080204" pitchFamily="34" charset="-128"/>
              </a:rPr>
              <a:t>Java 1.5 </a:t>
            </a:r>
            <a:r>
              <a:rPr lang="ru-RU" altLang="ru-TR" sz="2000">
                <a:ea typeface="ＭＳ Ｐゴシック" panose="020B0600070205080204" pitchFamily="34" charset="-128"/>
              </a:rPr>
              <a:t>для массивов можно не выполнять явное приведение типа, но только для массивов</a:t>
            </a:r>
          </a:p>
          <a:p>
            <a:pPr lvl="1" eaLnBrk="1" hangingPunct="1"/>
            <a:endParaRPr lang="ru-RU" altLang="ru-TR" sz="2000">
              <a:ea typeface="ＭＳ Ｐゴシック" panose="020B0600070205080204" pitchFamily="34" charset="-128"/>
            </a:endParaRPr>
          </a:p>
        </p:txBody>
      </p:sp>
      <p:sp>
        <p:nvSpPr>
          <p:cNvPr id="83971" name="Slide Number Placeholder 3">
            <a:extLst>
              <a:ext uri="{FF2B5EF4-FFF2-40B4-BE49-F238E27FC236}">
                <a16:creationId xmlns:a16="http://schemas.microsoft.com/office/drawing/2014/main" id="{DBB52007-F732-3444-B4EB-1A0489B8EAC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975475" y="6308725"/>
            <a:ext cx="2133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ADC84DB0-4A65-7544-B444-DF2739F15CFA}" type="slidenum">
              <a:rPr lang="ru-RU" altLang="ru-TR">
                <a:solidFill>
                  <a:schemeClr val="tx1"/>
                </a:solidFill>
                <a:cs typeface="Arial" panose="020B0604020202020204" pitchFamily="34" charset="0"/>
              </a:rPr>
              <a:pPr eaLnBrk="1" hangingPunct="1"/>
              <a:t>19</a:t>
            </a:fld>
            <a:endParaRPr lang="ru-RU" altLang="ru-TR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79396B51-6550-404F-9DE6-8217EE429C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631" y="1762088"/>
            <a:ext cx="8689975" cy="1879600"/>
          </a:xfrm>
          <a:prstGeom prst="rect">
            <a:avLst/>
          </a:prstGeo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 w="9525"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lIns="90000" tIns="46800" rIns="90000" bIns="4680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Font typeface="Symbol" charset="0"/>
              <a:buNone/>
              <a:defRPr/>
            </a:pPr>
            <a:r>
              <a:rPr kumimoji="1" lang="en-US" sz="2000" b="1" dirty="0" err="1">
                <a:latin typeface="Courier New" pitchFamily="49" charset="0"/>
                <a:ea typeface="+mn-ea"/>
              </a:rPr>
              <a:t>int</a:t>
            </a:r>
            <a:r>
              <a:rPr kumimoji="1" lang="en-US" sz="2000" b="1" dirty="0">
                <a:latin typeface="Courier New" pitchFamily="49" charset="0"/>
                <a:ea typeface="+mn-ea"/>
              </a:rPr>
              <a:t>[][] a = {{1, 2, 3}, {4, 5,</a:t>
            </a:r>
            <a:r>
              <a:rPr kumimoji="1" lang="ru-RU" sz="2000" b="1" dirty="0">
                <a:latin typeface="Courier New" pitchFamily="49" charset="0"/>
                <a:ea typeface="+mn-ea"/>
              </a:rPr>
              <a:t> </a:t>
            </a:r>
            <a:r>
              <a:rPr kumimoji="1" lang="en-US" sz="2000" b="1" dirty="0">
                <a:latin typeface="Courier New" pitchFamily="49" charset="0"/>
                <a:ea typeface="+mn-ea"/>
              </a:rPr>
              <a:t>6}};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sz="2000" b="1" dirty="0" err="1">
                <a:latin typeface="Courier New" pitchFamily="49" charset="0"/>
                <a:ea typeface="+mn-ea"/>
              </a:rPr>
              <a:t>int</a:t>
            </a:r>
            <a:r>
              <a:rPr kumimoji="1" lang="en-US" sz="2000" b="1" dirty="0">
                <a:latin typeface="Courier New" pitchFamily="49" charset="0"/>
                <a:ea typeface="+mn-ea"/>
              </a:rPr>
              <a:t>[][] b = </a:t>
            </a:r>
            <a:r>
              <a:rPr kumimoji="1" lang="ru-RU" sz="2000" b="1" dirty="0">
                <a:latin typeface="Courier New" pitchFamily="49" charset="0"/>
                <a:ea typeface="+mn-ea"/>
              </a:rPr>
              <a:t>(</a:t>
            </a:r>
            <a:r>
              <a:rPr kumimoji="1" lang="en-US" sz="2000" b="1" dirty="0" err="1">
                <a:latin typeface="Courier New" pitchFamily="49" charset="0"/>
                <a:ea typeface="+mn-ea"/>
              </a:rPr>
              <a:t>int</a:t>
            </a:r>
            <a:r>
              <a:rPr kumimoji="1" lang="en-US" sz="2000" b="1" dirty="0">
                <a:latin typeface="Courier New" pitchFamily="49" charset="0"/>
                <a:ea typeface="+mn-ea"/>
              </a:rPr>
              <a:t>[][]) </a:t>
            </a:r>
            <a:r>
              <a:rPr kumimoji="1" lang="en-US" sz="2000" b="1" dirty="0" err="1">
                <a:latin typeface="Courier New" pitchFamily="49" charset="0"/>
                <a:ea typeface="+mn-ea"/>
              </a:rPr>
              <a:t>a.clone</a:t>
            </a:r>
            <a:r>
              <a:rPr kumimoji="1" lang="en-US" sz="2000" b="1" dirty="0">
                <a:latin typeface="Courier New" pitchFamily="49" charset="0"/>
                <a:ea typeface="+mn-ea"/>
              </a:rPr>
              <a:t>();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sz="2000" b="1" dirty="0" err="1">
                <a:latin typeface="Courier New" pitchFamily="49" charset="0"/>
                <a:ea typeface="+mn-ea"/>
              </a:rPr>
              <a:t>System.out.println</a:t>
            </a:r>
            <a:r>
              <a:rPr kumimoji="1" lang="en-US" sz="2000" b="1" dirty="0">
                <a:latin typeface="Courier New" pitchFamily="49" charset="0"/>
                <a:ea typeface="+mn-ea"/>
              </a:rPr>
              <a:t>(a[0][0]);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sz="2000" b="1" dirty="0">
                <a:latin typeface="Courier New" pitchFamily="49" charset="0"/>
                <a:ea typeface="+mn-ea"/>
              </a:rPr>
              <a:t>b[0][0] = 9;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sz="2000" b="1" dirty="0" err="1">
                <a:latin typeface="Courier New" pitchFamily="49" charset="0"/>
                <a:ea typeface="+mn-ea"/>
              </a:rPr>
              <a:t>System.out.println</a:t>
            </a:r>
            <a:r>
              <a:rPr kumimoji="1" lang="en-US" sz="2000" b="1" dirty="0">
                <a:latin typeface="Courier New" pitchFamily="49" charset="0"/>
                <a:ea typeface="+mn-ea"/>
              </a:rPr>
              <a:t>(a[0][0]);</a:t>
            </a:r>
            <a:endParaRPr kumimoji="1" lang="ru-RU" sz="2000" b="1" dirty="0">
              <a:latin typeface="Courier New" pitchFamily="49" charset="0"/>
              <a:ea typeface="+mn-ea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C4185D12-C449-4043-9F14-A3438581F8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9563" y="2143125"/>
            <a:ext cx="642937" cy="709613"/>
          </a:xfrm>
          <a:prstGeom prst="rect">
            <a:avLst/>
          </a:prstGeom>
          <a:solidFill>
            <a:schemeClr val="accent1">
              <a:alpha val="14902"/>
            </a:schemeClr>
          </a:solidFill>
          <a:ln w="50800">
            <a:solidFill>
              <a:schemeClr val="accent1"/>
            </a:solidFill>
            <a:miter lim="800000"/>
            <a:headEnd/>
            <a:tailEnd/>
          </a:ln>
        </p:spPr>
        <p:txBody>
          <a:bodyPr lIns="90000" tIns="46800" rIns="90000" bIns="46800">
            <a:spAutoFit/>
          </a:bodyPr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kumimoji="1" lang="ru-RU" altLang="ru-TR" sz="2000" b="1">
                <a:solidFill>
                  <a:schemeClr val="tx1"/>
                </a:solidFill>
                <a:latin typeface="Courier New" panose="02070309020205020404" pitchFamily="49" charset="0"/>
                <a:cs typeface="Arial" panose="020B0604020202020204" pitchFamily="34" charset="0"/>
              </a:rPr>
              <a:t> 1</a:t>
            </a:r>
          </a:p>
          <a:p>
            <a:pPr eaLnBrk="1" hangingPunct="1"/>
            <a:r>
              <a:rPr kumimoji="1" lang="ru-RU" altLang="ru-TR" sz="2000" b="1">
                <a:solidFill>
                  <a:schemeClr val="tx1"/>
                </a:solidFill>
                <a:latin typeface="Courier New" panose="02070309020205020404" pitchFamily="49" charset="0"/>
                <a:cs typeface="Arial" panose="020B0604020202020204" pitchFamily="34" charset="0"/>
              </a:rPr>
              <a:t> 9</a:t>
            </a:r>
          </a:p>
        </p:txBody>
      </p:sp>
    </p:spTree>
    <p:extLst>
      <p:ext uri="{BB962C8B-B14F-4D97-AF65-F5344CB8AC3E}">
        <p14:creationId xmlns:p14="http://schemas.microsoft.com/office/powerpoint/2010/main" val="222443866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F9E807E-51E4-6D4B-9763-74DE23207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256663"/>
            <a:ext cx="7416824" cy="61150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411CDE-A5FD-C04B-B580-890E7BC42E24}"/>
              </a:ext>
            </a:extLst>
          </p:cNvPr>
          <p:cNvSpPr txBox="1"/>
          <p:nvPr/>
        </p:nvSpPr>
        <p:spPr>
          <a:xfrm>
            <a:off x="1331640" y="273043"/>
            <a:ext cx="76328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TR" sz="3200" b="1" dirty="0">
                <a:solidFill>
                  <a:schemeClr val="bg1"/>
                </a:solidFill>
              </a:rPr>
              <a:t>Введение в алгоритмы и структуры данных реального времени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348631-76AE-3740-9DBD-204B04C7B124}"/>
              </a:ext>
            </a:extLst>
          </p:cNvPr>
          <p:cNvSpPr txBox="1"/>
          <p:nvPr/>
        </p:nvSpPr>
        <p:spPr>
          <a:xfrm>
            <a:off x="1043608" y="4653136"/>
            <a:ext cx="741682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Palatino" pitchFamily="2" charset="0"/>
              </a:rPr>
              <a:t> </a:t>
            </a:r>
            <a:r>
              <a:rPr lang="ru-RU" b="0" i="0" dirty="0">
                <a:solidFill>
                  <a:schemeClr val="bg1"/>
                </a:solidFill>
                <a:effectLst/>
                <a:latin typeface="Palatino" pitchFamily="2" charset="0"/>
              </a:rPr>
              <a:t>В течение последних 30 лет производительность компьютеров определялась законом Мура; отныне им будет управлять Закон Амдала. </a:t>
            </a:r>
          </a:p>
          <a:p>
            <a:pPr algn="l"/>
            <a:r>
              <a:rPr lang="ru-RU" b="0" i="0" dirty="0">
                <a:solidFill>
                  <a:schemeClr val="bg1"/>
                </a:solidFill>
                <a:effectLst/>
                <a:latin typeface="Palatino" pitchFamily="2" charset="0"/>
              </a:rPr>
              <a:t>Написание кода, эффективно использующего несколько процессоров, может быть очень сложной задачей. </a:t>
            </a:r>
            <a:r>
              <a:rPr lang="en" b="1" i="1" dirty="0">
                <a:solidFill>
                  <a:schemeClr val="bg1"/>
                </a:solidFill>
                <a:effectLst/>
                <a:latin typeface="Palatino" pitchFamily="2" charset="0"/>
              </a:rPr>
              <a:t>J</a:t>
            </a:r>
            <a:endParaRPr lang="ru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7500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Slide Number Placeholder 3">
            <a:extLst>
              <a:ext uri="{FF2B5EF4-FFF2-40B4-BE49-F238E27FC236}">
                <a16:creationId xmlns:a16="http://schemas.microsoft.com/office/drawing/2014/main" id="{93003766-D30C-6E4C-AC24-AC14B102731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975475" y="6308725"/>
            <a:ext cx="2133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E2F38A4B-7ECC-2947-A245-E1C3930BDCFF}" type="slidenum">
              <a:rPr lang="ru-RU" altLang="ru-TR">
                <a:solidFill>
                  <a:schemeClr val="tx1"/>
                </a:solidFill>
                <a:cs typeface="Arial" panose="020B0604020202020204" pitchFamily="34" charset="0"/>
              </a:rPr>
              <a:pPr eaLnBrk="1" hangingPunct="1"/>
              <a:t>20</a:t>
            </a:fld>
            <a:endParaRPr lang="ru-RU" altLang="ru-TR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84994" name="Rectangle 2">
            <a:extLst>
              <a:ext uri="{FF2B5EF4-FFF2-40B4-BE49-F238E27FC236}">
                <a16:creationId xmlns:a16="http://schemas.microsoft.com/office/drawing/2014/main" id="{5C5D1CD0-8D9C-1244-B584-9D5F7C4C57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99592" y="404665"/>
            <a:ext cx="7615758" cy="72007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Глубокое клонирование объектов</a:t>
            </a:r>
          </a:p>
        </p:txBody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59E2D149-5ACD-FD45-AAF3-F0FD227B16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67544" y="1124744"/>
            <a:ext cx="8047806" cy="248500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spcBef>
                <a:spcPts val="2400"/>
              </a:spcBef>
            </a:pPr>
            <a:r>
              <a:rPr lang="ru-RU" altLang="ru-TR" sz="2400" dirty="0">
                <a:ea typeface="ＭＳ Ｐゴシック" panose="020B0600070205080204" pitchFamily="34" charset="-128"/>
              </a:rPr>
              <a:t>Простого клонирования может быть недостаточно, если объект содержит ссылки на агрегированные объекты</a:t>
            </a:r>
          </a:p>
          <a:p>
            <a:pPr eaLnBrk="1" hangingPunct="1">
              <a:lnSpc>
                <a:spcPct val="80000"/>
              </a:lnSpc>
              <a:spcBef>
                <a:spcPts val="2400"/>
              </a:spcBef>
            </a:pPr>
            <a:r>
              <a:rPr lang="ru-RU" altLang="ru-TR" sz="2400" dirty="0">
                <a:ea typeface="ＭＳ Ｐゴシック" panose="020B0600070205080204" pitchFamily="34" charset="-128"/>
              </a:rPr>
              <a:t>В этом случае после процедуры простого клонирования необходимо создать и их копии тоже</a:t>
            </a:r>
          </a:p>
        </p:txBody>
      </p:sp>
      <p:sp>
        <p:nvSpPr>
          <p:cNvPr id="672772" name="Text Box 4">
            <a:extLst>
              <a:ext uri="{FF2B5EF4-FFF2-40B4-BE49-F238E27FC236}">
                <a16:creationId xmlns:a16="http://schemas.microsoft.com/office/drawing/2014/main" id="{928BD041-4EA9-2543-8CD6-157933296F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512" y="2544954"/>
            <a:ext cx="8782719" cy="2587504"/>
          </a:xfrm>
          <a:prstGeom prst="rect">
            <a:avLst/>
          </a:prstGeo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 w="9525"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wrap="square" lIns="90000" tIns="46800" rIns="90000" bIns="4680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public Object clone() {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ru-RU" b="1" dirty="0">
                <a:latin typeface="Courier New" pitchFamily="49" charset="0"/>
                <a:ea typeface="+mn-ea"/>
              </a:rPr>
              <a:t>  </a:t>
            </a:r>
            <a:r>
              <a:rPr kumimoji="1" lang="en-US" b="1" dirty="0">
                <a:latin typeface="Courier New" pitchFamily="49" charset="0"/>
                <a:ea typeface="+mn-ea"/>
              </a:rPr>
              <a:t>Object result = null;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  try {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    result = </a:t>
            </a:r>
            <a:r>
              <a:rPr kumimoji="1" lang="en-US" b="1" dirty="0" err="1">
                <a:latin typeface="Courier New" pitchFamily="49" charset="0"/>
                <a:ea typeface="+mn-ea"/>
              </a:rPr>
              <a:t>super.clone</a:t>
            </a:r>
            <a:r>
              <a:rPr kumimoji="1" lang="en-US" b="1" dirty="0">
                <a:latin typeface="Courier New" pitchFamily="49" charset="0"/>
                <a:ea typeface="+mn-ea"/>
              </a:rPr>
              <a:t>();</a:t>
            </a:r>
            <a:endParaRPr kumimoji="1" lang="ru-RU" b="1" dirty="0">
              <a:latin typeface="Courier New" pitchFamily="49" charset="0"/>
              <a:ea typeface="+mn-ea"/>
            </a:endParaRPr>
          </a:p>
          <a:p>
            <a:pPr eaLnBrk="1" hangingPunct="1">
              <a:buFont typeface="Symbol" charset="0"/>
              <a:buNone/>
              <a:defRPr/>
            </a:pPr>
            <a:r>
              <a:rPr kumimoji="1" lang="ru-RU" b="1" dirty="0">
                <a:latin typeface="Courier New" pitchFamily="49" charset="0"/>
                <a:ea typeface="+mn-ea"/>
              </a:rPr>
              <a:t>    </a:t>
            </a:r>
            <a:r>
              <a:rPr kumimoji="1" lang="en-US" b="1" dirty="0" err="1">
                <a:latin typeface="Courier New" pitchFamily="49" charset="0"/>
                <a:ea typeface="+mn-ea"/>
              </a:rPr>
              <a:t>result.a</a:t>
            </a:r>
            <a:r>
              <a:rPr kumimoji="1" lang="en-US" b="1" dirty="0">
                <a:latin typeface="Courier New" pitchFamily="49" charset="0"/>
                <a:ea typeface="+mn-ea"/>
              </a:rPr>
              <a:t> = (...) </a:t>
            </a:r>
            <a:r>
              <a:rPr kumimoji="1" lang="en-US" b="1" dirty="0" err="1">
                <a:latin typeface="Courier New" pitchFamily="49" charset="0"/>
                <a:ea typeface="+mn-ea"/>
              </a:rPr>
              <a:t>a.clone</a:t>
            </a:r>
            <a:r>
              <a:rPr kumimoji="1" lang="en-US" b="1" dirty="0">
                <a:latin typeface="Courier New" pitchFamily="49" charset="0"/>
                <a:ea typeface="+mn-ea"/>
              </a:rPr>
              <a:t>();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    ...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  } catch (</a:t>
            </a:r>
            <a:r>
              <a:rPr kumimoji="1" lang="en-US" b="1" dirty="0" err="1">
                <a:latin typeface="Courier New" pitchFamily="49" charset="0"/>
                <a:ea typeface="+mn-ea"/>
              </a:rPr>
              <a:t>CloneNotSupportedException</a:t>
            </a:r>
            <a:r>
              <a:rPr kumimoji="1" lang="en-US" b="1" dirty="0">
                <a:latin typeface="Courier New" pitchFamily="49" charset="0"/>
                <a:ea typeface="+mn-ea"/>
              </a:rPr>
              <a:t> ex) { }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  return result;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b="1" dirty="0">
                <a:latin typeface="Courier New" pitchFamily="49" charset="0"/>
                <a:ea typeface="+mn-ea"/>
              </a:rPr>
              <a:t>}</a:t>
            </a:r>
            <a:endParaRPr kumimoji="1" lang="ru-RU" b="1" dirty="0">
              <a:latin typeface="Courier New" pitchFamily="49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89297162"/>
      </p:ext>
    </p:extLst>
  </p:cSld>
  <p:clrMapOvr>
    <a:masterClrMapping/>
  </p:clrMapOvr>
  <p:transition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Slide Number Placeholder 3">
            <a:extLst>
              <a:ext uri="{FF2B5EF4-FFF2-40B4-BE49-F238E27FC236}">
                <a16:creationId xmlns:a16="http://schemas.microsoft.com/office/drawing/2014/main" id="{3FAE5A74-39EA-C247-A2BF-D4CA0F265BD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975475" y="6308725"/>
            <a:ext cx="2133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236E4A3B-4DF9-1549-9631-692C63094785}" type="slidenum">
              <a:rPr lang="ru-RU" altLang="ru-TR">
                <a:solidFill>
                  <a:schemeClr val="tx1"/>
                </a:solidFill>
                <a:cs typeface="Arial" panose="020B0604020202020204" pitchFamily="34" charset="0"/>
              </a:rPr>
              <a:pPr eaLnBrk="1" hangingPunct="1"/>
              <a:t>21</a:t>
            </a:fld>
            <a:endParaRPr lang="ru-RU" altLang="ru-TR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86018" name="Rectangle 2">
            <a:extLst>
              <a:ext uri="{FF2B5EF4-FFF2-40B4-BE49-F238E27FC236}">
                <a16:creationId xmlns:a16="http://schemas.microsoft.com/office/drawing/2014/main" id="{8FC2B698-65DD-9F40-9AD8-9A6A92DB6D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3568" y="332656"/>
            <a:ext cx="7831782" cy="115212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Проверка объектов на равенство</a:t>
            </a:r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3FBA1FB2-5D7D-C943-8223-676AA9140F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67544" y="1772815"/>
            <a:ext cx="8219256" cy="388820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spcBef>
                <a:spcPts val="2000"/>
              </a:spcBef>
            </a:pPr>
            <a:r>
              <a:rPr lang="ru-RU" altLang="ru-TR" sz="2800" dirty="0">
                <a:ea typeface="ＭＳ Ｐゴシック" panose="020B0600070205080204" pitchFamily="34" charset="-128"/>
              </a:rPr>
              <a:t>Простого сравнения ссылок недостаточно для сравнения содержимого объектов</a:t>
            </a:r>
          </a:p>
          <a:p>
            <a:pPr eaLnBrk="1" hangingPunct="1">
              <a:lnSpc>
                <a:spcPct val="80000"/>
              </a:lnSpc>
              <a:spcBef>
                <a:spcPts val="2000"/>
              </a:spcBef>
            </a:pPr>
            <a:r>
              <a:rPr lang="ru-RU" altLang="ru-TR" sz="2800" dirty="0">
                <a:ea typeface="ＭＳ Ｐゴシック" panose="020B0600070205080204" pitchFamily="34" charset="-128"/>
              </a:rPr>
              <a:t>Для сравнения объектов по их содержимому применяется метод </a:t>
            </a:r>
            <a:r>
              <a:rPr lang="en-US" altLang="ru-TR" sz="28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equals(Object obj)</a:t>
            </a:r>
          </a:p>
          <a:p>
            <a:pPr eaLnBrk="1" hangingPunct="1">
              <a:lnSpc>
                <a:spcPct val="80000"/>
              </a:lnSpc>
              <a:spcBef>
                <a:spcPts val="2000"/>
              </a:spcBef>
            </a:pPr>
            <a:r>
              <a:rPr lang="ru-RU" altLang="ru-TR" sz="2800" dirty="0">
                <a:ea typeface="ＭＳ Ｐゴシック" panose="020B0600070205080204" pitchFamily="34" charset="-128"/>
              </a:rPr>
              <a:t>В классе </a:t>
            </a:r>
            <a:r>
              <a:rPr lang="en-US" altLang="ru-TR" sz="28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Object</a:t>
            </a:r>
            <a:r>
              <a:rPr lang="en-US" altLang="ru-TR" sz="2800" dirty="0">
                <a:ea typeface="ＭＳ Ｐゴシック" panose="020B0600070205080204" pitchFamily="34" charset="-128"/>
              </a:rPr>
              <a:t> </a:t>
            </a:r>
            <a:r>
              <a:rPr lang="ru-RU" altLang="ru-TR" sz="2800" dirty="0">
                <a:ea typeface="ＭＳ Ｐゴシック" panose="020B0600070205080204" pitchFamily="34" charset="-128"/>
              </a:rPr>
              <a:t>метод реализован таким образом, что возвращает </a:t>
            </a:r>
            <a:r>
              <a:rPr lang="en-US" altLang="ru-TR" sz="28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true</a:t>
            </a:r>
            <a:r>
              <a:rPr lang="en-US" altLang="ru-TR" sz="2800" dirty="0">
                <a:solidFill>
                  <a:srgbClr val="000090"/>
                </a:solidFill>
                <a:ea typeface="ＭＳ Ｐゴシック" panose="020B0600070205080204" pitchFamily="34" charset="-128"/>
              </a:rPr>
              <a:t> </a:t>
            </a:r>
            <a:r>
              <a:rPr lang="ru-RU" altLang="ru-TR" sz="2800" dirty="0">
                <a:ea typeface="ＭＳ Ｐゴシック" panose="020B0600070205080204" pitchFamily="34" charset="-128"/>
              </a:rPr>
              <a:t>только при сравнении с самим объектом</a:t>
            </a:r>
          </a:p>
          <a:p>
            <a:pPr eaLnBrk="1" hangingPunct="1">
              <a:lnSpc>
                <a:spcPct val="80000"/>
              </a:lnSpc>
              <a:spcBef>
                <a:spcPts val="2000"/>
              </a:spcBef>
            </a:pPr>
            <a:r>
              <a:rPr lang="ru-RU" altLang="ru-TR" sz="2800" dirty="0">
                <a:ea typeface="ＭＳ Ｐゴシック" panose="020B0600070205080204" pitchFamily="34" charset="-128"/>
              </a:rPr>
              <a:t>Если необходимо сравнение объектов по содержимому, конкретный класс должен переопределять метод </a:t>
            </a:r>
            <a:r>
              <a:rPr lang="en-US" altLang="ru-TR" sz="28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equals(...)</a:t>
            </a:r>
            <a:endParaRPr lang="ru-RU" altLang="ru-TR" sz="2800" dirty="0">
              <a:solidFill>
                <a:srgbClr val="00009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13239083"/>
      </p:ext>
    </p:extLst>
  </p:cSld>
  <p:clrMapOvr>
    <a:masterClrMapping/>
  </p:clrMapOvr>
  <p:transition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Slide Number Placeholder 3">
            <a:extLst>
              <a:ext uri="{FF2B5EF4-FFF2-40B4-BE49-F238E27FC236}">
                <a16:creationId xmlns:a16="http://schemas.microsoft.com/office/drawing/2014/main" id="{FFC53165-3AF1-DE4E-A1E7-2868E542D8F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975475" y="6308725"/>
            <a:ext cx="2133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2CF48B10-4373-2445-A3BE-0BA5E831A02A}" type="slidenum">
              <a:rPr lang="ru-RU" altLang="ru-TR">
                <a:solidFill>
                  <a:schemeClr val="tx1"/>
                </a:solidFill>
                <a:cs typeface="Arial" panose="020B0604020202020204" pitchFamily="34" charset="0"/>
              </a:rPr>
              <a:pPr eaLnBrk="1" hangingPunct="1"/>
              <a:t>22</a:t>
            </a:fld>
            <a:endParaRPr lang="ru-RU" altLang="ru-TR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87042" name="Rectangle 2">
            <a:extLst>
              <a:ext uri="{FF2B5EF4-FFF2-40B4-BE49-F238E27FC236}">
                <a16:creationId xmlns:a16="http://schemas.microsoft.com/office/drawing/2014/main" id="{82F7DF44-3244-4B4C-8B73-3F2BCBD4D0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Равенство объектов</a:t>
            </a:r>
          </a:p>
        </p:txBody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BFF78B52-75B0-D540-99C6-C40DE6FB48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67544" y="1844824"/>
            <a:ext cx="8219256" cy="428133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</a:pPr>
            <a:r>
              <a:rPr lang="ru-RU" altLang="ru-TR" sz="2800" dirty="0">
                <a:ea typeface="ＭＳ Ｐゴシック" panose="020B0600070205080204" pitchFamily="34" charset="-128"/>
              </a:rPr>
              <a:t>Метод </a:t>
            </a:r>
            <a:r>
              <a:rPr lang="en-US" altLang="ru-TR" sz="28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equals(</a:t>
            </a:r>
            <a:r>
              <a:rPr lang="ru-RU" altLang="ru-TR" sz="28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...</a:t>
            </a:r>
            <a:r>
              <a:rPr lang="en-US" altLang="ru-TR" sz="28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</a:t>
            </a:r>
            <a:r>
              <a:rPr lang="ru-RU" altLang="ru-TR" sz="2800" dirty="0">
                <a:solidFill>
                  <a:srgbClr val="000090"/>
                </a:solidFill>
                <a:ea typeface="ＭＳ Ｐゴシック" panose="020B0600070205080204" pitchFamily="34" charset="-128"/>
              </a:rPr>
              <a:t> </a:t>
            </a:r>
            <a:r>
              <a:rPr lang="ru-RU" altLang="ru-TR" sz="2800" dirty="0">
                <a:ea typeface="ＭＳ Ｐゴシック" panose="020B0600070205080204" pitchFamily="34" charset="-128"/>
              </a:rPr>
              <a:t>должен проверять эквивалентность объектов с точки зрения бизнес-логики</a:t>
            </a:r>
          </a:p>
          <a:p>
            <a:pPr lvl="4" eaLnBrk="1" hangingPunct="1">
              <a:lnSpc>
                <a:spcPct val="80000"/>
              </a:lnSpc>
            </a:pPr>
            <a:endParaRPr lang="ru-RU" altLang="ru-TR" sz="9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ru-RU" altLang="ru-TR" sz="2800" dirty="0">
                <a:ea typeface="ＭＳ Ｐゴシック" panose="020B0600070205080204" pitchFamily="34" charset="-128"/>
              </a:rPr>
              <a:t>Отношение, задаваемое на множестве объектов этим методом, должно обладать следующими свойствами: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TR" sz="2400" dirty="0">
                <a:ea typeface="ＭＳ Ｐゴシック" panose="020B0600070205080204" pitchFamily="34" charset="-128"/>
              </a:rPr>
              <a:t>рефлективность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TR" sz="2400" dirty="0">
                <a:ea typeface="ＭＳ Ｐゴシック" panose="020B0600070205080204" pitchFamily="34" charset="-128"/>
              </a:rPr>
              <a:t>симметричность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TR" sz="2400" dirty="0">
                <a:ea typeface="ＭＳ Ｐゴシック" panose="020B0600070205080204" pitchFamily="34" charset="-128"/>
              </a:rPr>
              <a:t>транзитивность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TR" sz="2400" dirty="0">
                <a:ea typeface="ＭＳ Ｐゴシック" panose="020B0600070205080204" pitchFamily="34" charset="-128"/>
              </a:rPr>
              <a:t>непротиворечивость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TR" sz="2400" dirty="0">
                <a:ea typeface="ＭＳ Ｐゴシック" panose="020B0600070205080204" pitchFamily="34" charset="-128"/>
              </a:rPr>
              <a:t>сравнение с </a:t>
            </a:r>
            <a:r>
              <a:rPr lang="en-US" altLang="ru-TR" sz="24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null</a:t>
            </a:r>
            <a:r>
              <a:rPr lang="en-US" altLang="ru-TR" sz="2400" dirty="0">
                <a:solidFill>
                  <a:schemeClr val="accent1"/>
                </a:solidFill>
                <a:ea typeface="ＭＳ Ｐゴシック" panose="020B0600070205080204" pitchFamily="34" charset="-128"/>
              </a:rPr>
              <a:t> </a:t>
            </a:r>
            <a:r>
              <a:rPr lang="ru-RU" altLang="ru-TR" sz="2400" dirty="0">
                <a:ea typeface="ＭＳ Ｐゴシック" panose="020B0600070205080204" pitchFamily="34" charset="-128"/>
              </a:rPr>
              <a:t>должно приводить к результату </a:t>
            </a:r>
            <a:r>
              <a:rPr lang="en-US" altLang="ru-TR" sz="24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false</a:t>
            </a:r>
            <a:endParaRPr lang="ru-RU" altLang="ru-TR" sz="2400" dirty="0">
              <a:solidFill>
                <a:srgbClr val="00009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77687916"/>
      </p:ext>
    </p:extLst>
  </p:cSld>
  <p:clrMapOvr>
    <a:masterClrMapping/>
  </p:clrMapOvr>
  <p:transition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Title 1">
            <a:extLst>
              <a:ext uri="{FF2B5EF4-FFF2-40B4-BE49-F238E27FC236}">
                <a16:creationId xmlns:a16="http://schemas.microsoft.com/office/drawing/2014/main" id="{84A03536-6F1D-2249-90FB-BD427E97F29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81000" y="274638"/>
            <a:ext cx="8305800" cy="6254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Равенство объектов</a:t>
            </a:r>
          </a:p>
        </p:txBody>
      </p:sp>
      <p:sp>
        <p:nvSpPr>
          <p:cNvPr id="88066" name="Slide Number Placeholder 3">
            <a:extLst>
              <a:ext uri="{FF2B5EF4-FFF2-40B4-BE49-F238E27FC236}">
                <a16:creationId xmlns:a16="http://schemas.microsoft.com/office/drawing/2014/main" id="{ADF54B4B-C8B0-7747-AC69-A5E3A9C7D82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975475" y="6308725"/>
            <a:ext cx="2133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FCE0CBC4-A968-5147-89CF-B61E8249B7DC}" type="slidenum">
              <a:rPr lang="ru-RU" altLang="ru-TR">
                <a:solidFill>
                  <a:schemeClr val="tx1"/>
                </a:solidFill>
                <a:cs typeface="Arial" panose="020B0604020202020204" pitchFamily="34" charset="0"/>
              </a:rPr>
              <a:pPr eaLnBrk="1" hangingPunct="1"/>
              <a:t>23</a:t>
            </a:fld>
            <a:endParaRPr lang="ru-RU" altLang="ru-TR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BBAF81AC-CF54-6B4F-AFF6-E3FD6455AF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1093788"/>
            <a:ext cx="8785225" cy="5881687"/>
          </a:xfrm>
          <a:prstGeom prst="rect">
            <a:avLst/>
          </a:prstGeo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 w="9525"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lIns="90000" tIns="46800" rIns="90000" bIns="4680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public class Gadget implements Item {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private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int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 p1;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private double p2;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...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public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boolean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 equals(Object object) {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    if (object == this) {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        return true;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    }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    if (!(object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instanceof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 Gadget)) {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        return false;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    }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    Gadget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gdgt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 = (Gadget) object;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    return (this.p1 == gdgt.p1) &amp;&amp; (this.p2 == gdgt.p2);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}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}</a:t>
            </a:r>
            <a:endParaRPr kumimoji="1" lang="ru-RU" altLang="ru-RU" sz="2000" b="1" dirty="0">
              <a:latin typeface="Courier New" pitchFamily="49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58170548"/>
      </p:ext>
    </p:extLst>
  </p:cSld>
  <p:clrMapOvr>
    <a:masterClrMapping/>
  </p:clrMapOvr>
  <p:transition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Slide Number Placeholder 3">
            <a:extLst>
              <a:ext uri="{FF2B5EF4-FFF2-40B4-BE49-F238E27FC236}">
                <a16:creationId xmlns:a16="http://schemas.microsoft.com/office/drawing/2014/main" id="{41E5CA59-A2AA-2644-BEDB-E1DDEEDAA4A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975475" y="6308725"/>
            <a:ext cx="2133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29A4A835-F33F-104F-B303-4C4B44DE511B}" type="slidenum">
              <a:rPr lang="ru-RU" altLang="ru-TR">
                <a:solidFill>
                  <a:schemeClr val="tx1"/>
                </a:solidFill>
                <a:cs typeface="Arial" panose="020B0604020202020204" pitchFamily="34" charset="0"/>
              </a:rPr>
              <a:pPr eaLnBrk="1" hangingPunct="1"/>
              <a:t>24</a:t>
            </a:fld>
            <a:endParaRPr lang="ru-RU" altLang="ru-TR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89090" name="Rectangle 2">
            <a:extLst>
              <a:ext uri="{FF2B5EF4-FFF2-40B4-BE49-F238E27FC236}">
                <a16:creationId xmlns:a16="http://schemas.microsoft.com/office/drawing/2014/main" id="{A21BFD06-787F-264A-BF12-F6391238D0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Хэш-код объекта</a:t>
            </a:r>
          </a:p>
        </p:txBody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9A4F105E-CA87-3447-A154-863944FA2B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95536" y="1772816"/>
            <a:ext cx="8291264" cy="435334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ru-RU" altLang="ru-TR" sz="2400">
                <a:ea typeface="ＭＳ Ｐゴシック" panose="020B0600070205080204" pitchFamily="34" charset="-128"/>
              </a:rPr>
              <a:t>Метод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int hashCode()</a:t>
            </a:r>
            <a:r>
              <a:rPr lang="en-US" altLang="ru-TR" sz="2400">
                <a:solidFill>
                  <a:srgbClr val="000090"/>
                </a:solidFill>
                <a:ea typeface="ＭＳ Ｐゴシック" panose="020B0600070205080204" pitchFamily="34" charset="-128"/>
              </a:rPr>
              <a:t> </a:t>
            </a:r>
            <a:r>
              <a:rPr lang="ru-RU" altLang="ru-TR" sz="2400">
                <a:ea typeface="ＭＳ Ｐゴシック" panose="020B0600070205080204" pitchFamily="34" charset="-128"/>
              </a:rPr>
              <a:t>предназначен для получения хэш-кода – числа, используемого для быстрого сравнения объектов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ru-RU" altLang="ru-TR" sz="2400">
                <a:ea typeface="ＭＳ Ｐゴシック" panose="020B0600070205080204" pitchFamily="34" charset="-128"/>
              </a:rPr>
              <a:t>Если объект не изменял свое состояние, то значение хэш-кода не должно изменяться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ru-RU" altLang="ru-TR" sz="2400">
                <a:ea typeface="ＭＳ Ｐゴシック" panose="020B0600070205080204" pitchFamily="34" charset="-128"/>
              </a:rPr>
              <a:t>Если два объекта эквивалентны (с точки зрения метода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equals()</a:t>
            </a:r>
            <a:r>
              <a:rPr lang="en-US" altLang="ru-TR" sz="2400">
                <a:ea typeface="ＭＳ Ｐゴシック" panose="020B0600070205080204" pitchFamily="34" charset="-128"/>
              </a:rPr>
              <a:t>), </a:t>
            </a:r>
            <a:r>
              <a:rPr lang="ru-RU" altLang="ru-TR" sz="2400">
                <a:ea typeface="ＭＳ Ｐゴシック" panose="020B0600070205080204" pitchFamily="34" charset="-128"/>
              </a:rPr>
              <a:t>то хэш-коды объектов должны быть одинаковыми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ru-RU" altLang="ru-TR" sz="2400">
                <a:ea typeface="ＭＳ Ｐゴシック" panose="020B0600070205080204" pitchFamily="34" charset="-128"/>
              </a:rPr>
              <a:t>Если хэш-коды объектов одинаковы, то это еще не значит, что объекты эквивалентны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ru-RU" altLang="ru-TR" sz="2400">
                <a:ea typeface="ＭＳ Ｐゴシック" panose="020B0600070205080204" pitchFamily="34" charset="-128"/>
              </a:rPr>
              <a:t>Изменение реализации в классе метода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equals()</a:t>
            </a:r>
            <a:r>
              <a:rPr lang="en-US" altLang="ru-TR" sz="2400">
                <a:solidFill>
                  <a:srgbClr val="000090"/>
                </a:solidFill>
                <a:ea typeface="ＭＳ Ｐゴシック" panose="020B0600070205080204" pitchFamily="34" charset="-128"/>
              </a:rPr>
              <a:t> </a:t>
            </a:r>
            <a:r>
              <a:rPr lang="ru-RU" altLang="ru-TR" sz="2400">
                <a:ea typeface="ＭＳ Ｐゴシック" panose="020B0600070205080204" pitchFamily="34" charset="-128"/>
              </a:rPr>
              <a:t>влечет за собой изменение реализации метода </a:t>
            </a:r>
            <a:r>
              <a:rPr lang="en-US" altLang="ru-TR" sz="2400" b="1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hashCode()</a:t>
            </a:r>
            <a:endParaRPr lang="ru-RU" altLang="ru-TR" sz="2400">
              <a:solidFill>
                <a:srgbClr val="00009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5119994"/>
      </p:ext>
    </p:extLst>
  </p:cSld>
  <p:clrMapOvr>
    <a:masterClrMapping/>
  </p:clrMapOvr>
  <p:transition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Title 1">
            <a:extLst>
              <a:ext uri="{FF2B5EF4-FFF2-40B4-BE49-F238E27FC236}">
                <a16:creationId xmlns:a16="http://schemas.microsoft.com/office/drawing/2014/main" id="{DE900009-EB36-944D-9F6E-6F8EAA4BCDD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84138"/>
            <a:ext cx="8229600" cy="7207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Хэш-код объекта</a:t>
            </a:r>
          </a:p>
        </p:txBody>
      </p:sp>
      <p:sp>
        <p:nvSpPr>
          <p:cNvPr id="90114" name="Slide Number Placeholder 3">
            <a:extLst>
              <a:ext uri="{FF2B5EF4-FFF2-40B4-BE49-F238E27FC236}">
                <a16:creationId xmlns:a16="http://schemas.microsoft.com/office/drawing/2014/main" id="{EE5C919C-54ED-DD4E-94D8-2EDE8D7512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975475" y="6308725"/>
            <a:ext cx="2133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0DC5AFCA-CF71-2D47-9672-060B317EFA4C}" type="slidenum">
              <a:rPr lang="ru-RU" altLang="ru-TR">
                <a:solidFill>
                  <a:schemeClr val="tx1"/>
                </a:solidFill>
                <a:cs typeface="Arial" panose="020B0604020202020204" pitchFamily="34" charset="0"/>
              </a:rPr>
              <a:pPr eaLnBrk="1" hangingPunct="1"/>
              <a:t>25</a:t>
            </a:fld>
            <a:endParaRPr lang="ru-RU" altLang="ru-TR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A8C918F6-82A0-5043-9D63-728248C8C8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7638" y="804863"/>
            <a:ext cx="8785225" cy="5880100"/>
          </a:xfrm>
          <a:prstGeom prst="rect">
            <a:avLst/>
          </a:prstGeo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 w="9525"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lIns="90000" tIns="46800" rIns="90000" bIns="4680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public class Employee {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private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int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       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employeeId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private String     name;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private Department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dept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//some other methods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public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int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hashCode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() {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int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 hash = </a:t>
            </a:r>
            <a:r>
              <a:rPr kumimoji="1" lang="ru-RU" altLang="ru-RU" sz="2000" b="1" dirty="0">
                <a:latin typeface="Courier New" pitchFamily="49" charset="0"/>
                <a:ea typeface="+mn-ea"/>
              </a:rPr>
              <a:t>42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hash = hash * 17 +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employeeId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hash = hash * 31 +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name.hashCode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();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hash = hash * 13 + (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dept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 == null ? 0 : </a:t>
            </a:r>
            <a:r>
              <a:rPr kumimoji="1" lang="en-US" altLang="ru-RU" sz="2000" b="1" dirty="0" err="1">
                <a:latin typeface="Courier New" pitchFamily="49" charset="0"/>
                <a:ea typeface="+mn-ea"/>
              </a:rPr>
              <a:t>dept.hashCode</a:t>
            </a:r>
            <a:r>
              <a:rPr kumimoji="1" lang="en-US" altLang="ru-RU" sz="2000" b="1" dirty="0">
                <a:latin typeface="Courier New" pitchFamily="49" charset="0"/>
                <a:ea typeface="+mn-ea"/>
              </a:rPr>
              <a:t>());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  return hash;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  }</a:t>
            </a:r>
          </a:p>
          <a:p>
            <a:pPr eaLnBrk="1" hangingPunct="1">
              <a:buFont typeface="Symbol" charset="0"/>
              <a:buNone/>
              <a:defRPr/>
            </a:pPr>
            <a:r>
              <a:rPr kumimoji="1" lang="en-US" altLang="ru-RU" sz="2000" b="1" dirty="0">
                <a:latin typeface="Courier New" pitchFamily="49" charset="0"/>
                <a:ea typeface="+mn-ea"/>
              </a:rPr>
              <a:t>}</a:t>
            </a:r>
            <a:endParaRPr kumimoji="1" lang="ru-RU" altLang="ru-RU" sz="2000" b="1" dirty="0">
              <a:latin typeface="Courier New" pitchFamily="49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70618126"/>
      </p:ext>
    </p:extLst>
  </p:cSld>
  <p:clrMapOvr>
    <a:masterClrMapping/>
  </p:clrMapOvr>
  <p:transition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Title 1">
            <a:extLst>
              <a:ext uri="{FF2B5EF4-FFF2-40B4-BE49-F238E27FC236}">
                <a16:creationId xmlns:a16="http://schemas.microsoft.com/office/drawing/2014/main" id="{F4E60619-2CE9-F04E-BBAD-34D42C8D59E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Структура данных: список</a:t>
            </a:r>
            <a:endParaRPr lang="en-US" altLang="ru-T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8306" name="Content Placeholder 2">
            <a:extLst>
              <a:ext uri="{FF2B5EF4-FFF2-40B4-BE49-F238E27FC236}">
                <a16:creationId xmlns:a16="http://schemas.microsoft.com/office/drawing/2014/main" id="{383587D2-330A-CC4A-9730-FA9DCD0E86C4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95536" y="1916831"/>
            <a:ext cx="8291264" cy="420933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sz="2400" dirty="0">
                <a:ea typeface="ＭＳ Ｐゴシック" panose="020B0600070205080204" pitchFamily="34" charset="-128"/>
              </a:rPr>
              <a:t>Список – абстрактный тип данных, реализующий упорядоченный набор значений.</a:t>
            </a:r>
          </a:p>
          <a:p>
            <a:r>
              <a:rPr lang="ru-RU" altLang="ru-TR" sz="2400" dirty="0">
                <a:ea typeface="ＭＳ Ｐゴシック" panose="020B0600070205080204" pitchFamily="34" charset="-128"/>
              </a:rPr>
              <a:t> Списки отличаются от массивов тем, что доступ к их элементам осуществляется последовательно, в то время как массивы – структура данных произвольного доступа. </a:t>
            </a:r>
          </a:p>
          <a:p>
            <a:r>
              <a:rPr lang="ru-RU" altLang="ru-TR" sz="2400" dirty="0">
                <a:ea typeface="ＭＳ Ｐゴシック" panose="020B0600070205080204" pitchFamily="34" charset="-128"/>
              </a:rPr>
              <a:t>Данный абстрактный тип имеет несколько реализаций в виде структур данных:</a:t>
            </a:r>
          </a:p>
          <a:p>
            <a:pPr>
              <a:buFont typeface="Wingdings" pitchFamily="2" charset="2"/>
              <a:buChar char="ü"/>
            </a:pPr>
            <a:r>
              <a:rPr lang="ru-RU" altLang="ru-TR" sz="2000" dirty="0">
                <a:ea typeface="ＭＳ Ｐゴシック" panose="020B0600070205080204" pitchFamily="34" charset="-128"/>
              </a:rPr>
              <a:t>однонаправленный связный список</a:t>
            </a:r>
          </a:p>
          <a:p>
            <a:pPr>
              <a:buFont typeface="Wingdings" pitchFamily="2" charset="2"/>
              <a:buChar char="ü"/>
            </a:pPr>
            <a:r>
              <a:rPr lang="ru-RU" altLang="ru-TR" sz="2000" dirty="0">
                <a:ea typeface="ＭＳ Ｐゴシック" panose="020B0600070205080204" pitchFamily="34" charset="-128"/>
              </a:rPr>
              <a:t> двунаправленный связный список</a:t>
            </a:r>
          </a:p>
          <a:p>
            <a:pPr>
              <a:buFont typeface="Wingdings" pitchFamily="2" charset="2"/>
              <a:buChar char="ü"/>
            </a:pPr>
            <a:r>
              <a:rPr lang="ru-RU" altLang="ru-TR" sz="2000" dirty="0">
                <a:ea typeface="ＭＳ Ｐゴシック" panose="020B0600070205080204" pitchFamily="34" charset="-128"/>
              </a:rPr>
              <a:t>циклический список</a:t>
            </a:r>
          </a:p>
          <a:p>
            <a:pPr>
              <a:buFont typeface="Wingdings" pitchFamily="2" charset="2"/>
              <a:buChar char="ü"/>
            </a:pPr>
            <a:endParaRPr lang="ru-RU" altLang="ru-TR" sz="2000" dirty="0">
              <a:ea typeface="ＭＳ Ｐゴシック" panose="020B0600070205080204" pitchFamily="34" charset="-128"/>
            </a:endParaRPr>
          </a:p>
          <a:p>
            <a:pPr>
              <a:buFont typeface="Wingdings" pitchFamily="2" charset="2"/>
              <a:buChar char="ü"/>
            </a:pPr>
            <a:endParaRPr lang="ru-RU" altLang="ru-TR" sz="2000" dirty="0">
              <a:ea typeface="ＭＳ Ｐゴシック" panose="020B0600070205080204" pitchFamily="34" charset="-128"/>
            </a:endParaRPr>
          </a:p>
          <a:p>
            <a:pPr>
              <a:buFont typeface="Wingdings" pitchFamily="2" charset="2"/>
              <a:buChar char="ü"/>
            </a:pPr>
            <a:endParaRPr lang="en-US" altLang="ru-TR" sz="20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27474876"/>
      </p:ext>
    </p:extLst>
  </p:cSld>
  <p:clrMapOvr>
    <a:masterClrMapping/>
  </p:clrMapOvr>
  <p:transition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Title 1">
            <a:extLst>
              <a:ext uri="{FF2B5EF4-FFF2-40B4-BE49-F238E27FC236}">
                <a16:creationId xmlns:a16="http://schemas.microsoft.com/office/drawing/2014/main" id="{37F4F450-6932-F643-9767-BA49E1CF0E6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1036129"/>
            <a:ext cx="8058150" cy="80869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Структура данных: список</a:t>
            </a:r>
            <a:endParaRPr lang="en-US" altLang="ru-T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61719-7760-A94D-BAF5-3354E988E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44824"/>
            <a:ext cx="8058150" cy="4281339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sz="2000" dirty="0">
                <a:ea typeface="ＭＳ Ｐゴシック" panose="020B0600070205080204" pitchFamily="34" charset="-128"/>
              </a:rPr>
              <a:t>Список (связный список) – это структура данных, представляющая собой конечное множество упорядоченных элементов, связанных друг с другом посредством ссылок. </a:t>
            </a:r>
          </a:p>
          <a:p>
            <a:pPr>
              <a:buFontTx/>
              <a:buNone/>
            </a:pPr>
            <a:r>
              <a:rPr lang="ru-RU" altLang="ru-TR" sz="2000" dirty="0">
                <a:ea typeface="ＭＳ Ｐゴシック" panose="020B0600070205080204" pitchFamily="34" charset="-128"/>
              </a:rPr>
              <a:t>Каждый элемент структуры содержит:</a:t>
            </a:r>
          </a:p>
          <a:p>
            <a:pPr>
              <a:buFont typeface="Wingdings" pitchFamily="2" charset="2"/>
              <a:buChar char="ü"/>
            </a:pPr>
            <a:r>
              <a:rPr lang="ru-RU" altLang="ru-TR" sz="2000" dirty="0">
                <a:ea typeface="ＭＳ Ｐゴシック" panose="020B0600070205080204" pitchFamily="34" charset="-128"/>
              </a:rPr>
              <a:t> поле с какой-либо информацией</a:t>
            </a:r>
          </a:p>
          <a:p>
            <a:pPr>
              <a:buFont typeface="Wingdings" pitchFamily="2" charset="2"/>
              <a:buChar char="ü"/>
            </a:pPr>
            <a:r>
              <a:rPr lang="ru-RU" altLang="ru-TR" sz="2000" dirty="0">
                <a:ea typeface="ＭＳ Ｐゴシック" panose="020B0600070205080204" pitchFamily="34" charset="-128"/>
              </a:rPr>
              <a:t>ссылку на следующий элемент.</a:t>
            </a:r>
          </a:p>
          <a:p>
            <a:r>
              <a:rPr lang="ru-RU" altLang="ru-TR" sz="2000" dirty="0">
                <a:ea typeface="ＭＳ Ｐゴシック" panose="020B0600070205080204" pitchFamily="34" charset="-128"/>
              </a:rPr>
              <a:t> В отличие от массива, к элементам списка нет произвольного доступа.</a:t>
            </a:r>
            <a:endParaRPr lang="en-US" altLang="ru-TR" sz="2000" dirty="0">
              <a:ea typeface="ＭＳ Ｐゴシック" panose="020B0600070205080204" pitchFamily="34" charset="-128"/>
            </a:endParaRPr>
          </a:p>
          <a:p>
            <a:endParaRPr lang="en-US" altLang="ru-TR" sz="2000" dirty="0">
              <a:ea typeface="ＭＳ Ｐゴシック" panose="020B0600070205080204" pitchFamily="34" charset="-128"/>
            </a:endParaRPr>
          </a:p>
          <a:p>
            <a:endParaRPr lang="en-US" altLang="ru-TR" sz="2000" dirty="0">
              <a:ea typeface="ＭＳ Ｐゴシック" panose="020B0600070205080204" pitchFamily="34" charset="-128"/>
            </a:endParaRPr>
          </a:p>
          <a:p>
            <a:endParaRPr lang="en-US" altLang="ru-TR" sz="2000" dirty="0">
              <a:ea typeface="ＭＳ Ｐゴシック" panose="020B0600070205080204" pitchFamily="34" charset="-128"/>
            </a:endParaRPr>
          </a:p>
          <a:p>
            <a:r>
              <a:rPr lang="ru-RU" altLang="ru-TR" sz="2000" dirty="0">
                <a:ea typeface="ＭＳ Ｐゴシック" panose="020B0600070205080204" pitchFamily="34" charset="-128"/>
              </a:rPr>
              <a:t>начальным элементом является </a:t>
            </a:r>
            <a:r>
              <a:rPr lang="ru-RU" altLang="ru-TR" sz="2000" dirty="0" err="1">
                <a:ea typeface="ＭＳ Ｐゴシック" panose="020B0600070205080204" pitchFamily="34" charset="-128"/>
              </a:rPr>
              <a:t>Head</a:t>
            </a:r>
            <a:r>
              <a:rPr lang="ru-RU" altLang="ru-TR" sz="2000" dirty="0">
                <a:ea typeface="ＭＳ Ｐゴシック" panose="020B0600070205080204" pitchFamily="34" charset="-128"/>
              </a:rPr>
              <a:t> </a:t>
            </a:r>
            <a:r>
              <a:rPr lang="ru-RU" altLang="ru-TR" sz="2000" dirty="0" err="1">
                <a:ea typeface="ＭＳ Ｐゴシック" panose="020B0600070205080204" pitchFamily="34" charset="-128"/>
              </a:rPr>
              <a:t>list</a:t>
            </a:r>
            <a:r>
              <a:rPr lang="ru-RU" altLang="ru-TR" sz="2000" dirty="0">
                <a:ea typeface="ＭＳ Ｐゴシック" panose="020B0600070205080204" pitchFamily="34" charset="-128"/>
              </a:rPr>
              <a:t> (голова списка [произвольное наименование]), а все остальное называется хвостом.</a:t>
            </a:r>
          </a:p>
        </p:txBody>
      </p:sp>
      <p:pic>
        <p:nvPicPr>
          <p:cNvPr id="100355" name="Picture 3" descr="example_list.png">
            <a:extLst>
              <a:ext uri="{FF2B5EF4-FFF2-40B4-BE49-F238E27FC236}">
                <a16:creationId xmlns:a16="http://schemas.microsoft.com/office/drawing/2014/main" id="{2E779622-3634-E945-AC2C-3A010A452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4633012"/>
            <a:ext cx="6604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7074967"/>
      </p:ext>
    </p:extLst>
  </p:cSld>
  <p:clrMapOvr>
    <a:masterClrMapping/>
  </p:clrMapOvr>
  <p:transition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Title 1">
            <a:extLst>
              <a:ext uri="{FF2B5EF4-FFF2-40B4-BE49-F238E27FC236}">
                <a16:creationId xmlns:a16="http://schemas.microsoft.com/office/drawing/2014/main" id="{D47F3264-AD98-6D42-A1A2-114CD5C81A5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60698" y="1036129"/>
            <a:ext cx="7854652" cy="7366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Структура данных: список</a:t>
            </a:r>
            <a:endParaRPr lang="en-US" altLang="ru-T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1378" name="Content Placeholder 2">
            <a:extLst>
              <a:ext uri="{FF2B5EF4-FFF2-40B4-BE49-F238E27FC236}">
                <a16:creationId xmlns:a16="http://schemas.microsoft.com/office/drawing/2014/main" id="{8E1C1338-1CB8-8446-BDE5-B8AF4727542A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95536" y="1772816"/>
            <a:ext cx="8291264" cy="475252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sz="2000" dirty="0">
                <a:ea typeface="ＭＳ Ｐゴシック" panose="020B0600070205080204" pitchFamily="34" charset="-128"/>
              </a:rPr>
              <a:t>Предыдущий вид списка называется односвязным, недостаток этого вида структуры данных в том, что мы можем двигаться только в одном направлении - от головы к хвосту</a:t>
            </a:r>
          </a:p>
          <a:p>
            <a:r>
              <a:rPr lang="ru-RU" altLang="ru-TR" sz="2000" dirty="0">
                <a:ea typeface="ＭＳ Ｐゴシック" panose="020B0600070205080204" pitchFamily="34" charset="-128"/>
              </a:rPr>
              <a:t>Такую возможность обеспечивает нам структура данных – двусвязный список</a:t>
            </a: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r>
              <a:rPr lang="ru-RU" altLang="ru-TR" sz="2000" dirty="0">
                <a:ea typeface="ＭＳ Ｐゴシック" panose="020B0600070205080204" pitchFamily="34" charset="-128"/>
              </a:rPr>
              <a:t>Возможность двигаться как вперед, так и назад полезна для выполнения некоторых операций, но дополнительные ссылки требуют задействования большего количества памяти, чем таковой необходимо в эквивалентном односвязном списке</a:t>
            </a:r>
            <a:endParaRPr lang="en-US" altLang="ru-TR" sz="2000" dirty="0">
              <a:ea typeface="ＭＳ Ｐゴシック" panose="020B0600070205080204" pitchFamily="34" charset="-128"/>
            </a:endParaRPr>
          </a:p>
          <a:p>
            <a:endParaRPr lang="en-US" altLang="ru-TR" sz="2000" dirty="0">
              <a:ea typeface="ＭＳ Ｐゴシック" panose="020B0600070205080204" pitchFamily="34" charset="-128"/>
            </a:endParaRPr>
          </a:p>
          <a:p>
            <a:endParaRPr lang="en-US" altLang="ru-TR" sz="2000" dirty="0">
              <a:ea typeface="ＭＳ Ｐゴシック" panose="020B0600070205080204" pitchFamily="34" charset="-128"/>
            </a:endParaRPr>
          </a:p>
        </p:txBody>
      </p:sp>
      <p:pic>
        <p:nvPicPr>
          <p:cNvPr id="101379" name="Picture 4" descr="double_list.png">
            <a:extLst>
              <a:ext uri="{FF2B5EF4-FFF2-40B4-BE49-F238E27FC236}">
                <a16:creationId xmlns:a16="http://schemas.microsoft.com/office/drawing/2014/main" id="{88E93602-D2C7-104F-AD96-9DCEFE0CF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698" y="3988310"/>
            <a:ext cx="6604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543919"/>
      </p:ext>
    </p:extLst>
  </p:cSld>
  <p:clrMapOvr>
    <a:masterClrMapping/>
  </p:clrMapOvr>
  <p:transition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Title 1">
            <a:extLst>
              <a:ext uri="{FF2B5EF4-FFF2-40B4-BE49-F238E27FC236}">
                <a16:creationId xmlns:a16="http://schemas.microsoft.com/office/drawing/2014/main" id="{483FCC86-5734-A740-897B-A6E1E0D60D3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92113" y="739869"/>
            <a:ext cx="7759774" cy="59267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Структура данных: список</a:t>
            </a:r>
            <a:endParaRPr lang="en-US" altLang="ru-T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5AE36-8844-1C43-A5F5-5E3A45684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628800"/>
            <a:ext cx="8291264" cy="4497363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TR" sz="2000" dirty="0">
                <a:ea typeface="ＭＳ Ｐゴシック" panose="020B0600070205080204" pitchFamily="34" charset="-128"/>
              </a:rPr>
              <a:t>Еще один вид структура данных списков – циклический список</a:t>
            </a:r>
            <a:endParaRPr lang="en-US" altLang="ru-TR" sz="2000" dirty="0">
              <a:ea typeface="ＭＳ Ｐゴシック" panose="020B0600070205080204" pitchFamily="34" charset="-128"/>
            </a:endParaRPr>
          </a:p>
          <a:p>
            <a:r>
              <a:rPr lang="ru-RU" altLang="ru-TR" sz="2000" dirty="0">
                <a:ea typeface="ＭＳ Ｐゴシック" panose="020B0600070205080204" pitchFamily="34" charset="-128"/>
              </a:rPr>
              <a:t>Здесь представлен двусвязный циклический список</a:t>
            </a: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r>
              <a:rPr lang="ru-RU" altLang="ru-TR" sz="2000" dirty="0">
                <a:ea typeface="ＭＳ Ｐゴシック" panose="020B0600070205080204" pitchFamily="34" charset="-128"/>
              </a:rPr>
              <a:t>Сделать из односвязного списка кольцевой можно добавив всего лишь одну ссылку в последний элемент, так чтобы он ссылался на первый. </a:t>
            </a:r>
          </a:p>
          <a:p>
            <a:r>
              <a:rPr lang="ru-RU" altLang="ru-TR" sz="2000" dirty="0">
                <a:ea typeface="ＭＳ Ｐゴシック" panose="020B0600070205080204" pitchFamily="34" charset="-128"/>
              </a:rPr>
              <a:t>А для двусвязного потребуется две ссылки: на первый и последний элементы списка.</a:t>
            </a: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endParaRPr lang="ru-RU" altLang="ru-TR" sz="2000" dirty="0">
              <a:ea typeface="ＭＳ Ｐゴシック" panose="020B0600070205080204" pitchFamily="34" charset="-128"/>
            </a:endParaRPr>
          </a:p>
          <a:p>
            <a:pPr>
              <a:buFontTx/>
              <a:buNone/>
            </a:pPr>
            <a:endParaRPr lang="en-US" altLang="ru-TR" sz="2000" dirty="0">
              <a:ea typeface="ＭＳ Ｐゴシック" panose="020B0600070205080204" pitchFamily="34" charset="-128"/>
            </a:endParaRPr>
          </a:p>
          <a:p>
            <a:endParaRPr lang="en-US" altLang="ru-TR" sz="2000" dirty="0">
              <a:ea typeface="ＭＳ Ｐゴシック" panose="020B0600070205080204" pitchFamily="34" charset="-128"/>
            </a:endParaRPr>
          </a:p>
          <a:p>
            <a:endParaRPr lang="en-US" altLang="ru-TR" sz="2000" dirty="0">
              <a:ea typeface="ＭＳ Ｐゴシック" panose="020B0600070205080204" pitchFamily="34" charset="-128"/>
            </a:endParaRPr>
          </a:p>
        </p:txBody>
      </p:sp>
      <p:pic>
        <p:nvPicPr>
          <p:cNvPr id="102403" name="Picture 3" descr="circular_doubly_linked_list.png">
            <a:extLst>
              <a:ext uri="{FF2B5EF4-FFF2-40B4-BE49-F238E27FC236}">
                <a16:creationId xmlns:a16="http://schemas.microsoft.com/office/drawing/2014/main" id="{266C5D30-FA1C-8E4C-AD4A-E8372E4030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582081"/>
            <a:ext cx="66040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5305408"/>
      </p:ext>
    </p:extLst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0070C0"/>
                </a:solidFill>
              </a:rPr>
              <a:t>Тема лекции: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idx="1"/>
          </p:nvPr>
        </p:nvSpPr>
        <p:spPr>
          <a:xfrm>
            <a:off x="411892" y="1844824"/>
            <a:ext cx="8320216" cy="4629075"/>
          </a:xfrm>
        </p:spPr>
        <p:txBody>
          <a:bodyPr/>
          <a:lstStyle/>
          <a:p>
            <a:pPr marL="0" indent="0">
              <a:buNone/>
            </a:pPr>
            <a:r>
              <a:rPr lang="ru-RU" sz="4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«Основы синтаксиса языка Джава. Линейные структуры данных»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DE84DCB-C07E-8F4D-A6B5-9AC578828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5026" y="2987824"/>
            <a:ext cx="2347408" cy="348607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D81F63E-B404-1441-9C60-4AAE04D2A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892" y="3127799"/>
            <a:ext cx="1644418" cy="33581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ADD368-C719-9748-A4DA-A326D1AFB25E}"/>
              </a:ext>
            </a:extLst>
          </p:cNvPr>
          <p:cNvSpPr txBox="1"/>
          <p:nvPr/>
        </p:nvSpPr>
        <p:spPr>
          <a:xfrm>
            <a:off x="2240692" y="4068205"/>
            <a:ext cx="4572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solidFill>
                  <a:srgbClr val="202122"/>
                </a:solidFill>
                <a:latin typeface="Arial" panose="020B0604020202020204" pitchFamily="34" charset="0"/>
              </a:rPr>
              <a:t>Быстрее-быстрее-быстрее,</a:t>
            </a:r>
            <a:br>
              <a:rPr lang="ru-RU" dirty="0"/>
            </a:br>
            <a:r>
              <a:rPr lang="ru-RU" i="1" dirty="0">
                <a:solidFill>
                  <a:srgbClr val="202122"/>
                </a:solidFill>
                <a:latin typeface="Arial" panose="020B0604020202020204" pitchFamily="34" charset="0"/>
              </a:rPr>
              <a:t>Я опаздываю, опаздываю,</a:t>
            </a:r>
            <a:br>
              <a:rPr lang="ru-RU" i="1" dirty="0">
                <a:solidFill>
                  <a:srgbClr val="202122"/>
                </a:solidFill>
                <a:latin typeface="Arial" panose="020B0604020202020204" pitchFamily="34" charset="0"/>
              </a:rPr>
            </a:br>
            <a:r>
              <a:rPr lang="ru-RU" i="1" dirty="0">
                <a:solidFill>
                  <a:srgbClr val="202122"/>
                </a:solidFill>
                <a:latin typeface="Arial" panose="020B0604020202020204" pitchFamily="34" charset="0"/>
              </a:rPr>
              <a:t>И стрелки на моих часах</a:t>
            </a:r>
            <a:br>
              <a:rPr lang="ru-RU" i="1" dirty="0">
                <a:solidFill>
                  <a:srgbClr val="202122"/>
                </a:solidFill>
                <a:latin typeface="Arial" panose="020B0604020202020204" pitchFamily="34" charset="0"/>
              </a:rPr>
            </a:br>
            <a:endParaRPr lang="ru-RU" i="1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r>
              <a:rPr lang="ru-RU" i="1" dirty="0">
                <a:solidFill>
                  <a:srgbClr val="202122"/>
                </a:solidFill>
                <a:latin typeface="Arial" panose="020B0604020202020204" pitchFamily="34" charset="0"/>
              </a:rPr>
              <a:t>Начинают дрожать.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53770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7" name="Rectangle 2">
            <a:extLst>
              <a:ext uri="{FF2B5EF4-FFF2-40B4-BE49-F238E27FC236}">
                <a16:creationId xmlns:a16="http://schemas.microsoft.com/office/drawing/2014/main" id="{6B7C9367-C390-4543-86E4-C70C9E6262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09838" y="255159"/>
            <a:ext cx="8629650" cy="1066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ru-TR" b="1" dirty="0" err="1">
                <a:solidFill>
                  <a:schemeClr val="accent1">
                    <a:lumMod val="75000"/>
                  </a:schemeClr>
                </a:solidFill>
              </a:rPr>
              <a:t>Обход</a:t>
            </a:r>
            <a:r>
              <a:rPr lang="en-US" altLang="ru-TR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последовательного с</a:t>
            </a:r>
            <a:r>
              <a:rPr lang="en-US" altLang="ru-TR" b="1" dirty="0" err="1">
                <a:solidFill>
                  <a:schemeClr val="accent1">
                    <a:lumMod val="75000"/>
                  </a:schemeClr>
                </a:solidFill>
              </a:rPr>
              <a:t>вязанн</a:t>
            </a:r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ого</a:t>
            </a:r>
            <a:r>
              <a:rPr lang="en-US" altLang="ru-TR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ru-TR" b="1" dirty="0" err="1">
                <a:solidFill>
                  <a:schemeClr val="accent1">
                    <a:lumMod val="75000"/>
                  </a:schemeClr>
                </a:solidFill>
              </a:rPr>
              <a:t>спис</a:t>
            </a:r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ка</a:t>
            </a:r>
            <a:endParaRPr lang="en-US" altLang="ru-T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51415D-EE62-7A46-B25A-5673F83B27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9838" y="4540615"/>
            <a:ext cx="7848600" cy="2308225"/>
          </a:xfrm>
          <a:prstGeom prst="rect">
            <a:avLst/>
          </a:prstGeo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 w="9525"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buFont typeface="Monotype Sorts" pitchFamily="2" charset="2"/>
              <a:buNone/>
            </a:pPr>
            <a:r>
              <a:rPr lang="ru-RU" altLang="ru-TR" sz="1600" b="1" u="sng">
                <a:solidFill>
                  <a:srgbClr val="000000"/>
                </a:solidFill>
              </a:rPr>
              <a:t>Рекурсивно</a:t>
            </a:r>
            <a:r>
              <a:rPr lang="en-US" altLang="ru-TR" sz="1600">
                <a:solidFill>
                  <a:srgbClr val="000000"/>
                </a:solidFill>
              </a:rPr>
              <a:t>:  </a:t>
            </a:r>
            <a:r>
              <a:rPr lang="ru-RU" altLang="ru-TR" sz="1600">
                <a:solidFill>
                  <a:srgbClr val="000000"/>
                </a:solidFill>
              </a:rPr>
              <a:t>метод вызывается </a:t>
            </a:r>
            <a:r>
              <a:rPr lang="en-US" altLang="ru-TR" sz="1600">
                <a:solidFill>
                  <a:srgbClr val="000000"/>
                </a:solidFill>
              </a:rPr>
              <a:t> </a:t>
            </a:r>
            <a:r>
              <a:rPr lang="ru-RU" altLang="ru-TR" sz="1600">
                <a:solidFill>
                  <a:srgbClr val="000000"/>
                </a:solidFill>
              </a:rPr>
              <a:t>посредством </a:t>
            </a:r>
            <a:r>
              <a:rPr lang="en-US" altLang="ru-TR" sz="1600">
                <a:solidFill>
                  <a:srgbClr val="000000"/>
                </a:solidFill>
              </a:rPr>
              <a:t>-    </a:t>
            </a:r>
            <a:r>
              <a:rPr lang="en-US" altLang="ru-TR" sz="1600">
                <a:solidFill>
                  <a:srgbClr val="000000"/>
                </a:solidFill>
                <a:latin typeface="Courier" pitchFamily="2" charset="0"/>
              </a:rPr>
              <a:t>traverseList(p)</a:t>
            </a:r>
          </a:p>
          <a:p>
            <a:pPr eaLnBrk="1" hangingPunct="1">
              <a:buFont typeface="Monotype Sorts" pitchFamily="2" charset="2"/>
              <a:buNone/>
            </a:pPr>
            <a:endParaRPr lang="en-US" altLang="ru-TR" sz="1600">
              <a:solidFill>
                <a:srgbClr val="000000"/>
              </a:solidFill>
              <a:latin typeface="Courier" pitchFamily="2" charset="0"/>
            </a:endParaRP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600" b="1">
                <a:solidFill>
                  <a:srgbClr val="000000"/>
                </a:solidFill>
                <a:latin typeface="Courier" pitchFamily="2" charset="0"/>
              </a:rPr>
              <a:t>Algorithm traverseList(Node t)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600" b="1">
                <a:solidFill>
                  <a:srgbClr val="000000"/>
                </a:solidFill>
                <a:latin typeface="Courier" pitchFamily="2" charset="0"/>
              </a:rPr>
              <a:t>  if (t != null)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600" b="1">
                <a:solidFill>
                  <a:srgbClr val="000000"/>
                </a:solidFill>
                <a:latin typeface="Courier" pitchFamily="2" charset="0"/>
              </a:rPr>
              <a:t>	 {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600" b="1">
                <a:solidFill>
                  <a:srgbClr val="000000"/>
                </a:solidFill>
                <a:latin typeface="Courier" pitchFamily="2" charset="0"/>
              </a:rPr>
              <a:t>	    visit (t.data());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600" b="1">
                <a:solidFill>
                  <a:srgbClr val="000000"/>
                </a:solidFill>
                <a:latin typeface="Courier" pitchFamily="2" charset="0"/>
              </a:rPr>
              <a:t>	    traverseList(t.next);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600" b="1">
                <a:solidFill>
                  <a:srgbClr val="000000"/>
                </a:solidFill>
                <a:latin typeface="Courier" pitchFamily="2" charset="0"/>
              </a:rPr>
              <a:t>	 }</a:t>
            </a:r>
          </a:p>
          <a:p>
            <a:pPr eaLnBrk="1" hangingPunct="1"/>
            <a:r>
              <a:rPr lang="en-US" altLang="ru-TR" sz="1600" b="1">
                <a:solidFill>
                  <a:srgbClr val="000000"/>
                </a:solidFill>
                <a:latin typeface="Courier" pitchFamily="2" charset="0"/>
              </a:rPr>
              <a:t>  return</a:t>
            </a:r>
          </a:p>
        </p:txBody>
      </p:sp>
      <p:sp>
        <p:nvSpPr>
          <p:cNvPr id="35843" name="TextBox 4">
            <a:extLst>
              <a:ext uri="{FF2B5EF4-FFF2-40B4-BE49-F238E27FC236}">
                <a16:creationId xmlns:a16="http://schemas.microsoft.com/office/drawing/2014/main" id="{9EBF2407-B327-BC4F-8690-FE7B32A60E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9838" y="1603509"/>
            <a:ext cx="7848600" cy="2708275"/>
          </a:xfrm>
          <a:prstGeom prst="rect">
            <a:avLst/>
          </a:prstGeom>
          <a:gradFill rotWithShape="1">
            <a:gsLst>
              <a:gs pos="0">
                <a:srgbClr val="F6FFFF"/>
              </a:gs>
              <a:gs pos="64999">
                <a:srgbClr val="EBFEFF"/>
              </a:gs>
              <a:gs pos="100000">
                <a:srgbClr val="E4FEFF"/>
              </a:gs>
            </a:gsLst>
            <a:lin ang="5400000" scaled="1"/>
          </a:gradFill>
          <a:ln w="9525">
            <a:solidFill>
              <a:srgbClr val="D5E8EA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ru-RU" altLang="ru-TR" sz="1600" b="1" u="sng" dirty="0">
                <a:solidFill>
                  <a:schemeClr val="tx1"/>
                </a:solidFill>
              </a:rPr>
              <a:t>Итеративный способ</a:t>
            </a:r>
            <a:r>
              <a:rPr lang="en-US" altLang="ru-TR" sz="1600" dirty="0">
                <a:solidFill>
                  <a:schemeClr val="tx1"/>
                </a:solidFill>
                <a:latin typeface="Times" pitchFamily="2" charset="0"/>
              </a:rPr>
              <a:t>:  </a:t>
            </a:r>
            <a:r>
              <a:rPr lang="ru-RU" altLang="ru-TR" sz="1600" dirty="0">
                <a:solidFill>
                  <a:srgbClr val="000000"/>
                </a:solidFill>
              </a:rPr>
              <a:t>метод вызывается </a:t>
            </a:r>
            <a:r>
              <a:rPr lang="en-US" altLang="ru-TR" sz="1600" dirty="0">
                <a:solidFill>
                  <a:srgbClr val="000000"/>
                </a:solidFill>
              </a:rPr>
              <a:t> </a:t>
            </a:r>
            <a:r>
              <a:rPr lang="ru-RU" altLang="ru-TR" sz="1600" dirty="0">
                <a:solidFill>
                  <a:srgbClr val="000000"/>
                </a:solidFill>
              </a:rPr>
              <a:t>посредством </a:t>
            </a:r>
            <a:r>
              <a:rPr lang="en-US" altLang="ru-TR" sz="1600" dirty="0">
                <a:solidFill>
                  <a:schemeClr val="tx1"/>
                </a:solidFill>
                <a:latin typeface="Times" pitchFamily="2" charset="0"/>
              </a:rPr>
              <a:t>-   </a:t>
            </a:r>
            <a:r>
              <a:rPr lang="en-US" altLang="ru-TR" sz="1600" dirty="0" err="1">
                <a:solidFill>
                  <a:srgbClr val="000000"/>
                </a:solidFill>
                <a:latin typeface="Courier" pitchFamily="2" charset="0"/>
              </a:rPr>
              <a:t>traverseList</a:t>
            </a:r>
            <a:r>
              <a:rPr lang="en-US" altLang="ru-TR" sz="1600" dirty="0">
                <a:solidFill>
                  <a:srgbClr val="000000"/>
                </a:solidFill>
                <a:latin typeface="Courier" pitchFamily="2" charset="0"/>
              </a:rPr>
              <a:t>(p)</a:t>
            </a:r>
          </a:p>
          <a:p>
            <a:pPr eaLnBrk="1" hangingPunct="1">
              <a:buFont typeface="Monotype Sorts" pitchFamily="2" charset="2"/>
              <a:buNone/>
            </a:pPr>
            <a:endParaRPr lang="en-US" altLang="ru-TR" sz="1200" dirty="0">
              <a:solidFill>
                <a:schemeClr val="tx1"/>
              </a:solidFill>
              <a:latin typeface="Times" pitchFamily="2" charset="0"/>
            </a:endParaRP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800" b="1" dirty="0">
                <a:solidFill>
                  <a:schemeClr val="tx1"/>
                </a:solidFill>
                <a:latin typeface="Courier" pitchFamily="2" charset="0"/>
              </a:rPr>
              <a:t>Algorithm </a:t>
            </a:r>
            <a:r>
              <a:rPr lang="en-US" altLang="ru-TR" sz="1800" b="1" dirty="0" err="1">
                <a:solidFill>
                  <a:schemeClr val="tx1"/>
                </a:solidFill>
                <a:latin typeface="Courier" pitchFamily="2" charset="0"/>
              </a:rPr>
              <a:t>traverseList</a:t>
            </a:r>
            <a:r>
              <a:rPr lang="en-US" altLang="ru-TR" sz="1800" b="1" dirty="0">
                <a:solidFill>
                  <a:schemeClr val="tx1"/>
                </a:solidFill>
                <a:latin typeface="Courier" pitchFamily="2" charset="0"/>
              </a:rPr>
              <a:t>(Node t)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800" b="1" dirty="0">
                <a:solidFill>
                  <a:schemeClr val="tx1"/>
                </a:solidFill>
                <a:latin typeface="Courier" pitchFamily="2" charset="0"/>
              </a:rPr>
              <a:t>   Node temp = t;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800" b="1" dirty="0">
                <a:solidFill>
                  <a:schemeClr val="tx1"/>
                </a:solidFill>
                <a:latin typeface="Courier" pitchFamily="2" charset="0"/>
              </a:rPr>
              <a:t>   while (temp != null)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800" b="1" dirty="0">
                <a:solidFill>
                  <a:schemeClr val="tx1"/>
                </a:solidFill>
                <a:latin typeface="Courier" pitchFamily="2" charset="0"/>
              </a:rPr>
              <a:t>      {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800" b="1" dirty="0">
                <a:solidFill>
                  <a:schemeClr val="tx1"/>
                </a:solidFill>
                <a:latin typeface="Courier" pitchFamily="2" charset="0"/>
              </a:rPr>
              <a:t>       	 visit (</a:t>
            </a:r>
            <a:r>
              <a:rPr lang="en-US" altLang="ru-TR" sz="1800" b="1" dirty="0" err="1">
                <a:solidFill>
                  <a:schemeClr val="tx1"/>
                </a:solidFill>
                <a:latin typeface="Courier" pitchFamily="2" charset="0"/>
              </a:rPr>
              <a:t>temp.data</a:t>
            </a:r>
            <a:r>
              <a:rPr lang="en-US" altLang="ru-TR" sz="1800" b="1" dirty="0">
                <a:solidFill>
                  <a:schemeClr val="tx1"/>
                </a:solidFill>
                <a:latin typeface="Courier" pitchFamily="2" charset="0"/>
              </a:rPr>
              <a:t>());  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800" b="1" dirty="0">
                <a:solidFill>
                  <a:schemeClr val="tx1"/>
                </a:solidFill>
                <a:latin typeface="Courier" pitchFamily="2" charset="0"/>
              </a:rPr>
              <a:t>       	 temp = </a:t>
            </a:r>
            <a:r>
              <a:rPr lang="en-US" altLang="ru-TR" sz="1800" b="1" dirty="0" err="1">
                <a:solidFill>
                  <a:schemeClr val="tx1"/>
                </a:solidFill>
                <a:latin typeface="Courier" pitchFamily="2" charset="0"/>
              </a:rPr>
              <a:t>temp.next</a:t>
            </a:r>
            <a:r>
              <a:rPr lang="en-US" altLang="ru-TR" sz="1800" b="1" dirty="0">
                <a:solidFill>
                  <a:schemeClr val="tx1"/>
                </a:solidFill>
                <a:latin typeface="Courier" pitchFamily="2" charset="0"/>
              </a:rPr>
              <a:t>();</a:t>
            </a:r>
            <a:r>
              <a:rPr lang="en-US" altLang="ru-TR" sz="1600" dirty="0">
                <a:solidFill>
                  <a:srgbClr val="000000"/>
                </a:solidFill>
              </a:rPr>
              <a:t>  </a:t>
            </a:r>
            <a:r>
              <a:rPr lang="en-US" altLang="ru-TR" sz="1600" b="1" dirty="0">
                <a:solidFill>
                  <a:srgbClr val="000000"/>
                </a:solidFill>
              </a:rPr>
              <a:t>//</a:t>
            </a:r>
            <a:r>
              <a:rPr lang="ru-RU" altLang="ru-TR" sz="1600" b="1" dirty="0">
                <a:solidFill>
                  <a:srgbClr val="000000"/>
                </a:solidFill>
              </a:rPr>
              <a:t>перейти к следующему узлу</a:t>
            </a:r>
            <a:r>
              <a:rPr lang="en-US" altLang="ru-TR" sz="1600" b="1" dirty="0">
                <a:solidFill>
                  <a:srgbClr val="000000"/>
                </a:solidFill>
              </a:rPr>
              <a:t>     </a:t>
            </a:r>
            <a:endParaRPr lang="ru-RU" altLang="ru-TR" sz="1600" b="1" dirty="0">
              <a:solidFill>
                <a:srgbClr val="000000"/>
              </a:solidFill>
            </a:endParaRP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600" b="1" dirty="0">
                <a:solidFill>
                  <a:srgbClr val="000000"/>
                </a:solidFill>
              </a:rPr>
              <a:t>}</a:t>
            </a:r>
          </a:p>
          <a:p>
            <a:pPr eaLnBrk="1" hangingPunct="1"/>
            <a:r>
              <a:rPr lang="en-US" altLang="ru-TR" sz="1800" b="1" dirty="0">
                <a:solidFill>
                  <a:schemeClr val="tx1"/>
                </a:solidFill>
                <a:latin typeface="Courier" pitchFamily="2" charset="0"/>
              </a:rPr>
              <a:t>   return</a:t>
            </a:r>
          </a:p>
        </p:txBody>
      </p:sp>
    </p:spTree>
    <p:extLst>
      <p:ext uri="{BB962C8B-B14F-4D97-AF65-F5344CB8AC3E}">
        <p14:creationId xmlns:p14="http://schemas.microsoft.com/office/powerpoint/2010/main" val="1816428472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1" name="Rectangle 2">
            <a:extLst>
              <a:ext uri="{FF2B5EF4-FFF2-40B4-BE49-F238E27FC236}">
                <a16:creationId xmlns:a16="http://schemas.microsoft.com/office/drawing/2014/main" id="{3DE9CC45-DB9F-304A-BAE1-1F9E739148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0"/>
            <a:ext cx="7715250" cy="762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Обмен узлов в последовательном связанном  списке, оканчивающимся на </a:t>
            </a:r>
            <a:r>
              <a:rPr lang="en-US" altLang="ru-TR" b="1" dirty="0">
                <a:solidFill>
                  <a:schemeClr val="accent1">
                    <a:lumMod val="75000"/>
                  </a:schemeClr>
                </a:solidFill>
              </a:rPr>
              <a:t>null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606BA4-5F65-774E-A413-31FCE2EE47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4077199"/>
            <a:ext cx="7772400" cy="2816225"/>
          </a:xfrm>
          <a:prstGeom prst="rect">
            <a:avLst/>
          </a:prstGeom>
          <a:gradFill rotWithShape="1">
            <a:gsLst>
              <a:gs pos="0">
                <a:srgbClr val="F6FFFF"/>
              </a:gs>
              <a:gs pos="64999">
                <a:srgbClr val="EBFEFF"/>
              </a:gs>
              <a:gs pos="100000">
                <a:srgbClr val="E4FEFF"/>
              </a:gs>
            </a:gsLst>
            <a:lin ang="5400000" scaled="1"/>
          </a:gradFill>
          <a:ln w="9525">
            <a:solidFill>
              <a:srgbClr val="D5E8EA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ru-RU" altLang="ru-TR" sz="1500" b="1" u="sng" dirty="0">
                <a:solidFill>
                  <a:srgbClr val="000000"/>
                </a:solidFill>
              </a:rPr>
              <a:t>Рекурсивный</a:t>
            </a:r>
            <a:r>
              <a:rPr lang="en-US" altLang="ru-TR" sz="1500" dirty="0">
                <a:solidFill>
                  <a:srgbClr val="000000"/>
                </a:solidFill>
                <a:latin typeface="Courier" pitchFamily="2" charset="0"/>
              </a:rPr>
              <a:t>:</a:t>
            </a:r>
            <a:r>
              <a:rPr lang="ru-RU" altLang="ru-TR" sz="15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ru-RU" altLang="ru-TR" sz="1500" dirty="0">
                <a:solidFill>
                  <a:srgbClr val="000000"/>
                </a:solidFill>
              </a:rPr>
              <a:t>метод вызывается </a:t>
            </a:r>
            <a:r>
              <a:rPr lang="en-US" altLang="ru-TR" sz="1500" dirty="0">
                <a:solidFill>
                  <a:srgbClr val="000000"/>
                </a:solidFill>
              </a:rPr>
              <a:t> </a:t>
            </a:r>
            <a:r>
              <a:rPr lang="ru-RU" altLang="ru-TR" sz="1500" dirty="0">
                <a:solidFill>
                  <a:srgbClr val="000000"/>
                </a:solidFill>
              </a:rPr>
              <a:t>посредством -</a:t>
            </a:r>
            <a:r>
              <a:rPr lang="en-US" altLang="ru-TR" sz="1500" dirty="0">
                <a:solidFill>
                  <a:srgbClr val="000000"/>
                </a:solidFill>
              </a:rPr>
              <a:t>   </a:t>
            </a:r>
            <a:r>
              <a:rPr lang="en-US" altLang="ru-TR" sz="1500" dirty="0">
                <a:solidFill>
                  <a:srgbClr val="000000"/>
                </a:solidFill>
                <a:latin typeface="Courier" pitchFamily="2" charset="0"/>
              </a:rPr>
              <a:t>p = </a:t>
            </a:r>
            <a:r>
              <a:rPr lang="en-US" altLang="ru-TR" sz="1500" dirty="0" err="1">
                <a:solidFill>
                  <a:srgbClr val="000000"/>
                </a:solidFill>
                <a:latin typeface="Courier" pitchFamily="2" charset="0"/>
              </a:rPr>
              <a:t>reverseList</a:t>
            </a:r>
            <a:r>
              <a:rPr lang="en-US" altLang="ru-TR" sz="1500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en-US" altLang="ru-TR" sz="1500" dirty="0" err="1">
                <a:solidFill>
                  <a:srgbClr val="000000"/>
                </a:solidFill>
                <a:latin typeface="Courier" pitchFamily="2" charset="0"/>
              </a:rPr>
              <a:t>p,null</a:t>
            </a:r>
            <a:r>
              <a:rPr lang="en-US" altLang="ru-TR" sz="1500" dirty="0">
                <a:solidFill>
                  <a:srgbClr val="000000"/>
                </a:solidFill>
                <a:latin typeface="Courier" pitchFamily="2" charset="0"/>
              </a:rPr>
              <a:t>)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endParaRPr lang="en-US" altLang="ru-TR" sz="1500" dirty="0">
              <a:solidFill>
                <a:srgbClr val="000000"/>
              </a:solidFill>
              <a:latin typeface="Courier" pitchFamily="2" charset="0"/>
            </a:endParaRP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Algorithm </a:t>
            </a:r>
            <a:r>
              <a:rPr lang="en-US" altLang="ru-TR" sz="1500" b="1" dirty="0" err="1">
                <a:solidFill>
                  <a:srgbClr val="000000"/>
                </a:solidFill>
                <a:latin typeface="Courier" pitchFamily="2" charset="0"/>
              </a:rPr>
              <a:t>reverseList</a:t>
            </a: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(Node x, Node y) </a:t>
            </a:r>
            <a:r>
              <a:rPr lang="ru-RU" altLang="ru-TR" sz="1500" b="1" dirty="0">
                <a:solidFill>
                  <a:srgbClr val="000000"/>
                </a:solidFill>
              </a:rPr>
              <a:t>возвращает </a:t>
            </a: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Node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Node t;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if (x == null)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	then return y;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	else {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	        t = </a:t>
            </a:r>
            <a:r>
              <a:rPr lang="en-US" altLang="ru-TR" sz="1500" b="1" dirty="0" err="1">
                <a:solidFill>
                  <a:srgbClr val="000000"/>
                </a:solidFill>
                <a:latin typeface="Courier" pitchFamily="2" charset="0"/>
              </a:rPr>
              <a:t>reverseList</a:t>
            </a: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en-US" altLang="ru-TR" sz="1500" b="1" dirty="0" err="1">
                <a:solidFill>
                  <a:srgbClr val="000000"/>
                </a:solidFill>
                <a:latin typeface="Courier" pitchFamily="2" charset="0"/>
              </a:rPr>
              <a:t>x.next</a:t>
            </a: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, x);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		</a:t>
            </a:r>
            <a:r>
              <a:rPr lang="en-US" altLang="ru-TR" sz="1500" b="1" dirty="0" err="1">
                <a:solidFill>
                  <a:srgbClr val="000000"/>
                </a:solidFill>
                <a:latin typeface="Courier" pitchFamily="2" charset="0"/>
              </a:rPr>
              <a:t>x.next</a:t>
            </a: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= y;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		return t;</a:t>
            </a:r>
          </a:p>
          <a:p>
            <a:pPr eaLnBrk="1" hangingPunct="1"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          }</a:t>
            </a:r>
          </a:p>
          <a:p>
            <a:pPr eaLnBrk="1" hangingPunct="1"/>
            <a:endParaRPr lang="en-US" altLang="ru-TR" sz="1500" dirty="0">
              <a:solidFill>
                <a:srgbClr val="0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44A63E-8C84-B249-BE42-FDB28E4262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76600"/>
            <a:ext cx="7696200" cy="2797175"/>
          </a:xfrm>
          <a:prstGeom prst="rect">
            <a:avLst/>
          </a:prstGeo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 w="9525"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ru-RU" altLang="ru-TR" sz="1500" b="1" u="sng" dirty="0">
                <a:solidFill>
                  <a:srgbClr val="000000"/>
                </a:solidFill>
              </a:rPr>
              <a:t>Итеративный способ</a:t>
            </a:r>
            <a:r>
              <a:rPr lang="en-US" altLang="ru-TR" sz="1500" dirty="0">
                <a:solidFill>
                  <a:srgbClr val="000000"/>
                </a:solidFill>
              </a:rPr>
              <a:t>:  </a:t>
            </a:r>
            <a:r>
              <a:rPr lang="ru-RU" altLang="ru-TR" sz="1500" dirty="0">
                <a:solidFill>
                  <a:srgbClr val="000000"/>
                </a:solidFill>
              </a:rPr>
              <a:t>метод вызывается </a:t>
            </a:r>
            <a:r>
              <a:rPr lang="en-US" altLang="ru-TR" sz="1500" dirty="0">
                <a:solidFill>
                  <a:srgbClr val="000000"/>
                </a:solidFill>
              </a:rPr>
              <a:t> </a:t>
            </a:r>
            <a:r>
              <a:rPr lang="ru-RU" altLang="ru-TR" sz="1500" dirty="0">
                <a:solidFill>
                  <a:srgbClr val="000000"/>
                </a:solidFill>
              </a:rPr>
              <a:t>посредством -</a:t>
            </a:r>
            <a:r>
              <a:rPr lang="en-US" altLang="ru-TR" sz="1500" dirty="0">
                <a:solidFill>
                  <a:srgbClr val="000000"/>
                </a:solidFill>
              </a:rPr>
              <a:t>    </a:t>
            </a:r>
            <a:r>
              <a:rPr lang="en-US" altLang="ru-TR" sz="1500" dirty="0">
                <a:solidFill>
                  <a:srgbClr val="000000"/>
                </a:solidFill>
                <a:latin typeface="Courier" pitchFamily="2" charset="0"/>
              </a:rPr>
              <a:t>p = </a:t>
            </a:r>
            <a:r>
              <a:rPr lang="en-US" altLang="ru-TR" sz="1500" dirty="0" err="1">
                <a:solidFill>
                  <a:srgbClr val="000000"/>
                </a:solidFill>
                <a:latin typeface="Courier" pitchFamily="2" charset="0"/>
              </a:rPr>
              <a:t>reverseList</a:t>
            </a:r>
            <a:r>
              <a:rPr lang="en-US" altLang="ru-TR" sz="1500" dirty="0">
                <a:solidFill>
                  <a:srgbClr val="000000"/>
                </a:solidFill>
                <a:latin typeface="Courier" pitchFamily="2" charset="0"/>
              </a:rPr>
              <a:t>(p)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endParaRPr lang="en-US" altLang="ru-TR" sz="1500" dirty="0">
              <a:solidFill>
                <a:srgbClr val="000000"/>
              </a:solidFill>
              <a:latin typeface="Courier" pitchFamily="2" charset="0"/>
            </a:endParaRP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Algorithm </a:t>
            </a:r>
            <a:r>
              <a:rPr lang="en-US" altLang="ru-TR" sz="1500" b="1" dirty="0" err="1">
                <a:solidFill>
                  <a:srgbClr val="000000"/>
                </a:solidFill>
                <a:latin typeface="Courier" pitchFamily="2" charset="0"/>
              </a:rPr>
              <a:t>reverseList</a:t>
            </a: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(Node t) </a:t>
            </a:r>
            <a:r>
              <a:rPr lang="ru-RU" altLang="ru-TR" sz="1500" b="1" dirty="0">
                <a:solidFill>
                  <a:srgbClr val="000000"/>
                </a:solidFill>
              </a:rPr>
              <a:t>возвращает</a:t>
            </a:r>
            <a:r>
              <a:rPr lang="ru-RU" altLang="ru-TR" sz="1500" b="1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Node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Node p = t;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Node q = null;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while (p != null)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  {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    r = q;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    q = p;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    p = </a:t>
            </a:r>
            <a:r>
              <a:rPr lang="en-US" altLang="ru-TR" sz="1500" b="1" dirty="0" err="1">
                <a:solidFill>
                  <a:srgbClr val="000000"/>
                </a:solidFill>
                <a:latin typeface="Courier" pitchFamily="2" charset="0"/>
              </a:rPr>
              <a:t>p.next</a:t>
            </a: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;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    </a:t>
            </a:r>
            <a:r>
              <a:rPr lang="en-US" altLang="ru-TR" sz="1500" b="1" dirty="0" err="1">
                <a:solidFill>
                  <a:srgbClr val="000000"/>
                </a:solidFill>
                <a:latin typeface="Courier" pitchFamily="2" charset="0"/>
              </a:rPr>
              <a:t>q.next</a:t>
            </a: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= r;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  }</a:t>
            </a:r>
          </a:p>
          <a:p>
            <a:pPr eaLnBrk="1" hangingPunct="1">
              <a:lnSpc>
                <a:spcPct val="90000"/>
              </a:lnSpc>
              <a:buFont typeface="Monotype Sorts" pitchFamily="2" charset="2"/>
              <a:buNone/>
            </a:pPr>
            <a:r>
              <a:rPr lang="en-US" altLang="ru-TR" sz="1500" b="1" dirty="0">
                <a:solidFill>
                  <a:srgbClr val="000000"/>
                </a:solidFill>
                <a:latin typeface="Courier" pitchFamily="2" charset="0"/>
              </a:rPr>
              <a:t>   return q</a:t>
            </a:r>
          </a:p>
        </p:txBody>
      </p:sp>
    </p:spTree>
    <p:extLst>
      <p:ext uri="{BB962C8B-B14F-4D97-AF65-F5344CB8AC3E}">
        <p14:creationId xmlns:p14="http://schemas.microsoft.com/office/powerpoint/2010/main" val="2173642190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5" name="Rectangle 2">
            <a:extLst>
              <a:ext uri="{FF2B5EF4-FFF2-40B4-BE49-F238E27FC236}">
                <a16:creationId xmlns:a16="http://schemas.microsoft.com/office/drawing/2014/main" id="{52360D0B-C844-7143-BE75-8A303CE702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0"/>
            <a:ext cx="8629650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Примеры: Связанный список</a:t>
            </a:r>
            <a:endParaRPr lang="en-US" altLang="ru-T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3F7673-C128-B543-87F5-4ED29E0020DF}"/>
              </a:ext>
            </a:extLst>
          </p:cNvPr>
          <p:cNvSpPr txBox="1"/>
          <p:nvPr/>
        </p:nvSpPr>
        <p:spPr>
          <a:xfrm>
            <a:off x="466725" y="2150916"/>
            <a:ext cx="8153400" cy="3057247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63500" lvl="3">
              <a:lnSpc>
                <a:spcPct val="80000"/>
              </a:lnSpc>
              <a:buFont typeface="Symbol" charset="0"/>
              <a:buNone/>
              <a:defRPr/>
            </a:pPr>
            <a:r>
              <a:rPr lang="en-US" sz="2000" dirty="0">
                <a:latin typeface="Courier"/>
                <a:cs typeface="Courier"/>
              </a:rPr>
              <a:t>public Node </a:t>
            </a:r>
            <a:r>
              <a:rPr lang="en-US" sz="2000" dirty="0" err="1">
                <a:latin typeface="Courier"/>
                <a:cs typeface="Courier"/>
              </a:rPr>
              <a:t>copyList</a:t>
            </a:r>
            <a:r>
              <a:rPr lang="en-US" sz="2000" dirty="0">
                <a:latin typeface="Courier"/>
                <a:cs typeface="Courier"/>
              </a:rPr>
              <a:t> (Node p)	</a:t>
            </a:r>
          </a:p>
          <a:p>
            <a:pPr marL="63500" lvl="3">
              <a:lnSpc>
                <a:spcPct val="80000"/>
              </a:lnSpc>
              <a:buFont typeface="Symbol" charset="0"/>
              <a:buNone/>
              <a:defRPr/>
            </a:pPr>
            <a:r>
              <a:rPr lang="en-US" sz="2000" dirty="0">
                <a:latin typeface="Courier"/>
                <a:cs typeface="Courier"/>
              </a:rPr>
              <a:t>{</a:t>
            </a:r>
          </a:p>
          <a:p>
            <a:pPr marL="63500" lvl="3">
              <a:lnSpc>
                <a:spcPct val="80000"/>
              </a:lnSpc>
              <a:buFont typeface="Symbol" charset="0"/>
              <a:buNone/>
              <a:defRPr/>
            </a:pPr>
            <a:r>
              <a:rPr lang="en-US" sz="2000" dirty="0">
                <a:latin typeface="Courier"/>
                <a:cs typeface="Courier"/>
              </a:rPr>
              <a:t>   Node q;</a:t>
            </a:r>
          </a:p>
          <a:p>
            <a:pPr marL="63500" lvl="3">
              <a:lnSpc>
                <a:spcPct val="80000"/>
              </a:lnSpc>
              <a:buFont typeface="Symbol" charset="0"/>
              <a:buNone/>
              <a:defRPr/>
            </a:pPr>
            <a:r>
              <a:rPr lang="en-US" sz="2000" dirty="0">
                <a:latin typeface="Courier"/>
                <a:cs typeface="Courier"/>
              </a:rPr>
              <a:t>   q = null;</a:t>
            </a:r>
          </a:p>
          <a:p>
            <a:pPr marL="63500" lvl="3">
              <a:lnSpc>
                <a:spcPct val="80000"/>
              </a:lnSpc>
              <a:buFont typeface="Symbol" charset="0"/>
              <a:buNone/>
              <a:defRPr/>
            </a:pPr>
            <a:r>
              <a:rPr lang="en-US" sz="2000" dirty="0">
                <a:latin typeface="Courier"/>
                <a:cs typeface="Courier"/>
              </a:rPr>
              <a:t>   if (p != null)</a:t>
            </a:r>
          </a:p>
          <a:p>
            <a:pPr marL="63500" lvl="3">
              <a:lnSpc>
                <a:spcPct val="80000"/>
              </a:lnSpc>
              <a:buFont typeface="Symbol" charset="0"/>
              <a:buNone/>
              <a:defRPr/>
            </a:pPr>
            <a:r>
              <a:rPr lang="en-US" sz="2000" dirty="0">
                <a:latin typeface="Courier"/>
                <a:cs typeface="Courier"/>
              </a:rPr>
              <a:t>          {</a:t>
            </a:r>
          </a:p>
          <a:p>
            <a:pPr marL="977900" lvl="5" defTabSz="457200">
              <a:lnSpc>
                <a:spcPct val="80000"/>
              </a:lnSpc>
              <a:defRPr/>
            </a:pPr>
            <a:r>
              <a:rPr lang="en-US" sz="2000" dirty="0">
                <a:latin typeface="Courier"/>
                <a:cs typeface="Courier"/>
              </a:rPr>
              <a:t>	q = new Node();</a:t>
            </a:r>
          </a:p>
          <a:p>
            <a:pPr marL="977900" lvl="5" defTabSz="457200">
              <a:lnSpc>
                <a:spcPct val="80000"/>
              </a:lnSpc>
              <a:defRPr/>
            </a:pPr>
            <a:r>
              <a:rPr lang="en-US" sz="2000" dirty="0">
                <a:latin typeface="Courier"/>
                <a:cs typeface="Courier"/>
              </a:rPr>
              <a:t>	</a:t>
            </a:r>
            <a:r>
              <a:rPr lang="en-US" sz="2000" dirty="0" err="1">
                <a:latin typeface="Courier"/>
                <a:cs typeface="Courier"/>
              </a:rPr>
              <a:t>q.data</a:t>
            </a:r>
            <a:r>
              <a:rPr lang="en-US" sz="2000" dirty="0">
                <a:latin typeface="Courier"/>
                <a:cs typeface="Courier"/>
              </a:rPr>
              <a:t> = </a:t>
            </a:r>
            <a:r>
              <a:rPr lang="en-US" sz="2000" dirty="0" err="1">
                <a:latin typeface="Courier"/>
                <a:cs typeface="Courier"/>
              </a:rPr>
              <a:t>p.data</a:t>
            </a:r>
            <a:r>
              <a:rPr lang="en-US" sz="2000" dirty="0">
                <a:latin typeface="Courier"/>
                <a:cs typeface="Courier"/>
              </a:rPr>
              <a:t>;</a:t>
            </a:r>
          </a:p>
          <a:p>
            <a:pPr marL="977900" lvl="5" defTabSz="457200">
              <a:lnSpc>
                <a:spcPct val="80000"/>
              </a:lnSpc>
              <a:defRPr/>
            </a:pPr>
            <a:r>
              <a:rPr lang="en-US" sz="2000" dirty="0">
                <a:latin typeface="Courier"/>
                <a:cs typeface="Courier"/>
              </a:rPr>
              <a:t>	</a:t>
            </a:r>
            <a:r>
              <a:rPr lang="en-US" sz="2000" dirty="0" err="1">
                <a:latin typeface="Courier"/>
                <a:cs typeface="Courier"/>
              </a:rPr>
              <a:t>q.link</a:t>
            </a:r>
            <a:r>
              <a:rPr lang="en-US" sz="2000" dirty="0">
                <a:latin typeface="Courier"/>
                <a:cs typeface="Courier"/>
              </a:rPr>
              <a:t> = </a:t>
            </a:r>
            <a:r>
              <a:rPr lang="en-US" sz="2000" dirty="0" err="1">
                <a:latin typeface="Courier"/>
                <a:cs typeface="Courier"/>
              </a:rPr>
              <a:t>copyList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p.link</a:t>
            </a:r>
            <a:r>
              <a:rPr lang="en-US" sz="2000" dirty="0">
                <a:latin typeface="Courier"/>
                <a:cs typeface="Courier"/>
              </a:rPr>
              <a:t>);</a:t>
            </a:r>
          </a:p>
          <a:p>
            <a:pPr marL="63500" lvl="3">
              <a:lnSpc>
                <a:spcPct val="80000"/>
              </a:lnSpc>
              <a:buFont typeface="Symbol" charset="0"/>
              <a:buNone/>
              <a:defRPr/>
            </a:pPr>
            <a:r>
              <a:rPr lang="en-US" sz="2000" dirty="0">
                <a:latin typeface="Courier"/>
                <a:cs typeface="Courier"/>
              </a:rPr>
              <a:t>	   }</a:t>
            </a:r>
          </a:p>
          <a:p>
            <a:pPr marL="63500" lvl="3">
              <a:lnSpc>
                <a:spcPct val="80000"/>
              </a:lnSpc>
              <a:buFont typeface="Symbol" charset="0"/>
              <a:buNone/>
              <a:defRPr/>
            </a:pPr>
            <a:r>
              <a:rPr lang="en-US" sz="2000" dirty="0">
                <a:latin typeface="Courier"/>
                <a:cs typeface="Courier"/>
              </a:rPr>
              <a:t>   return q;</a:t>
            </a:r>
          </a:p>
          <a:p>
            <a:pPr marL="63500" lvl="3">
              <a:lnSpc>
                <a:spcPct val="80000"/>
              </a:lnSpc>
              <a:buFont typeface="Symbol" charset="0"/>
              <a:buNone/>
              <a:defRPr/>
            </a:pPr>
            <a:r>
              <a:rPr lang="en-US" sz="2000" dirty="0">
                <a:latin typeface="Courier"/>
                <a:cs typeface="Courier"/>
              </a:rPr>
              <a:t>}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3BDE284-422E-5445-8CCE-1335BFF12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568" y="1059138"/>
            <a:ext cx="6535638" cy="1091778"/>
          </a:xfrm>
        </p:spPr>
        <p:txBody>
          <a:bodyPr/>
          <a:lstStyle/>
          <a:p>
            <a:r>
              <a:rPr lang="ru-TR" dirty="0"/>
              <a:t>Алгоритм для копирования связанный спиок</a:t>
            </a:r>
          </a:p>
        </p:txBody>
      </p:sp>
    </p:spTree>
    <p:extLst>
      <p:ext uri="{BB962C8B-B14F-4D97-AF65-F5344CB8AC3E}">
        <p14:creationId xmlns:p14="http://schemas.microsoft.com/office/powerpoint/2010/main" val="1321776841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9" name="Rectangle 2">
            <a:extLst>
              <a:ext uri="{FF2B5EF4-FFF2-40B4-BE49-F238E27FC236}">
                <a16:creationId xmlns:a16="http://schemas.microsoft.com/office/drawing/2014/main" id="{0B60D2CC-E17F-2542-B189-34E707C283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152400"/>
            <a:ext cx="855345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Примеры: Связанный список</a:t>
            </a:r>
            <a:endParaRPr lang="en-US" altLang="ru-T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7892" name="TextBox 2">
            <a:extLst>
              <a:ext uri="{FF2B5EF4-FFF2-40B4-BE49-F238E27FC236}">
                <a16:creationId xmlns:a16="http://schemas.microsoft.com/office/drawing/2014/main" id="{896B25D3-13FD-CE49-97F2-0C73063F5B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524000"/>
            <a:ext cx="7315200" cy="3836988"/>
          </a:xfrm>
          <a:prstGeom prst="rect">
            <a:avLst/>
          </a:prstGeom>
          <a:gradFill rotWithShape="1">
            <a:gsLst>
              <a:gs pos="0">
                <a:srgbClr val="F6FFFF"/>
              </a:gs>
              <a:gs pos="64999">
                <a:srgbClr val="EBFEFF"/>
              </a:gs>
              <a:gs pos="100000">
                <a:srgbClr val="E4FEFF"/>
              </a:gs>
            </a:gsLst>
            <a:lin ang="5400000" scaled="1"/>
          </a:gradFill>
          <a:ln w="9525">
            <a:solidFill>
              <a:srgbClr val="D5E8EA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>
            <a:spAutoFit/>
          </a:bodyPr>
          <a:lstStyle>
            <a:lvl1pPr marL="342900" indent="-342900"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marL="0" lvl="1">
              <a:lnSpc>
                <a:spcPct val="90000"/>
              </a:lnSpc>
              <a:buFont typeface="Symbol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public </a:t>
            </a:r>
            <a:r>
              <a:rPr lang="en-US" sz="1800" b="1" dirty="0" err="1">
                <a:latin typeface="Courier" charset="0"/>
                <a:cs typeface="Courier" charset="0"/>
              </a:rPr>
              <a:t>boolean</a:t>
            </a:r>
            <a:r>
              <a:rPr lang="en-US" sz="1800" b="1" dirty="0">
                <a:latin typeface="Courier" charset="0"/>
                <a:cs typeface="Courier" charset="0"/>
              </a:rPr>
              <a:t>  </a:t>
            </a:r>
            <a:r>
              <a:rPr lang="en-US" sz="1800" b="1" dirty="0" err="1">
                <a:latin typeface="Courier" charset="0"/>
                <a:cs typeface="Courier" charset="0"/>
              </a:rPr>
              <a:t>identicalLists</a:t>
            </a:r>
            <a:r>
              <a:rPr lang="en-US" sz="1800" b="1" dirty="0">
                <a:latin typeface="Courier" charset="0"/>
                <a:cs typeface="Courier" charset="0"/>
              </a:rPr>
              <a:t> (Node s, node t)</a:t>
            </a:r>
          </a:p>
          <a:p>
            <a:pPr marL="0" lvl="1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{</a:t>
            </a:r>
          </a:p>
          <a:p>
            <a:pPr marL="0" lvl="1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   </a:t>
            </a:r>
            <a:r>
              <a:rPr lang="en-US" sz="1800" b="1" dirty="0" err="1">
                <a:latin typeface="Courier" charset="0"/>
                <a:cs typeface="Courier" charset="0"/>
              </a:rPr>
              <a:t>boolean</a:t>
            </a:r>
            <a:r>
              <a:rPr lang="en-US" sz="1800" b="1" dirty="0">
                <a:latin typeface="Courier" charset="0"/>
                <a:cs typeface="Courier" charset="0"/>
              </a:rPr>
              <a:t> x = false;</a:t>
            </a:r>
          </a:p>
          <a:p>
            <a:pPr marL="0" lvl="1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   if ((s == null) &amp;&amp; (t == null))</a:t>
            </a:r>
          </a:p>
          <a:p>
            <a:pPr marL="0" lvl="2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	    return (true);</a:t>
            </a:r>
          </a:p>
          <a:p>
            <a:pPr marL="0" lvl="1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       else if ((s != null) &amp;&amp; (t != null))</a:t>
            </a:r>
          </a:p>
          <a:p>
            <a:pPr marL="0" lvl="2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		{</a:t>
            </a:r>
          </a:p>
          <a:p>
            <a:pPr marL="0" lvl="2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		   if (</a:t>
            </a:r>
            <a:r>
              <a:rPr lang="en-US" sz="1800" b="1" dirty="0" err="1">
                <a:latin typeface="Courier" charset="0"/>
                <a:cs typeface="Courier" charset="0"/>
              </a:rPr>
              <a:t>s.data</a:t>
            </a:r>
            <a:r>
              <a:rPr lang="en-US" sz="1800" b="1" dirty="0">
                <a:latin typeface="Courier" charset="0"/>
                <a:cs typeface="Courier" charset="0"/>
              </a:rPr>
              <a:t> == </a:t>
            </a:r>
            <a:r>
              <a:rPr lang="en-US" sz="1800" b="1" dirty="0" err="1">
                <a:latin typeface="Courier" charset="0"/>
                <a:cs typeface="Courier" charset="0"/>
              </a:rPr>
              <a:t>t.data</a:t>
            </a:r>
            <a:r>
              <a:rPr lang="en-US" sz="1800" b="1" dirty="0">
                <a:latin typeface="Courier" charset="0"/>
                <a:cs typeface="Courier" charset="0"/>
              </a:rPr>
              <a:t>)</a:t>
            </a:r>
          </a:p>
          <a:p>
            <a:pPr marL="0" lvl="2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		            x = true;</a:t>
            </a:r>
          </a:p>
          <a:p>
            <a:pPr marL="0" lvl="2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                       else x = false;</a:t>
            </a:r>
          </a:p>
          <a:p>
            <a:pPr marL="0" lvl="2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                   if (x)</a:t>
            </a:r>
          </a:p>
          <a:p>
            <a:pPr marL="0" lvl="2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		      return (</a:t>
            </a:r>
            <a:r>
              <a:rPr lang="en-US" sz="1800" b="1" dirty="0" err="1">
                <a:latin typeface="Courier" charset="0"/>
                <a:cs typeface="Courier" charset="0"/>
              </a:rPr>
              <a:t>identicalLists</a:t>
            </a:r>
            <a:r>
              <a:rPr lang="en-US" sz="1800" b="1" dirty="0">
                <a:latin typeface="Courier" charset="0"/>
                <a:cs typeface="Courier" charset="0"/>
              </a:rPr>
              <a:t>(</a:t>
            </a:r>
            <a:r>
              <a:rPr lang="en-US" sz="1800" b="1" dirty="0" err="1">
                <a:latin typeface="Courier" charset="0"/>
                <a:cs typeface="Courier" charset="0"/>
              </a:rPr>
              <a:t>s.link</a:t>
            </a:r>
            <a:r>
              <a:rPr lang="en-US" sz="1800" b="1" dirty="0">
                <a:latin typeface="Courier" charset="0"/>
                <a:cs typeface="Courier" charset="0"/>
              </a:rPr>
              <a:t>, </a:t>
            </a:r>
            <a:r>
              <a:rPr lang="en-US" sz="1800" b="1" dirty="0" err="1">
                <a:latin typeface="Courier" charset="0"/>
                <a:cs typeface="Courier" charset="0"/>
              </a:rPr>
              <a:t>t.link</a:t>
            </a:r>
            <a:r>
              <a:rPr lang="en-US" sz="1800" b="1" dirty="0">
                <a:latin typeface="Courier" charset="0"/>
                <a:cs typeface="Courier" charset="0"/>
              </a:rPr>
              <a:t>);</a:t>
            </a:r>
          </a:p>
          <a:p>
            <a:pPr marL="0" lvl="2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                }</a:t>
            </a:r>
          </a:p>
          <a:p>
            <a:pPr marL="0" lvl="1">
              <a:lnSpc>
                <a:spcPct val="9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}</a:t>
            </a:r>
          </a:p>
        </p:txBody>
      </p:sp>
      <p:sp>
        <p:nvSpPr>
          <p:cNvPr id="140291" name="Content Placeholder 2">
            <a:extLst>
              <a:ext uri="{FF2B5EF4-FFF2-40B4-BE49-F238E27FC236}">
                <a16:creationId xmlns:a16="http://schemas.microsoft.com/office/drawing/2014/main" id="{85A0F5A8-0FBD-634C-9D9E-D00A4900972C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133350" y="908720"/>
            <a:ext cx="8553450" cy="521744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TR" dirty="0">
                <a:ea typeface="ＭＳ Ｐゴシック" panose="020B0600070205080204" pitchFamily="34" charset="-128"/>
              </a:rPr>
              <a:t>Проверка на идентичность двух связанных списков</a:t>
            </a:r>
            <a:endParaRPr lang="en-US" altLang="ru-TR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87510569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3" name="Rectangle 2">
            <a:extLst>
              <a:ext uri="{FF2B5EF4-FFF2-40B4-BE49-F238E27FC236}">
                <a16:creationId xmlns:a16="http://schemas.microsoft.com/office/drawing/2014/main" id="{627ABB94-E4AA-114B-AE57-7278DF709A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8172450" cy="609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TR" b="1" dirty="0">
                <a:solidFill>
                  <a:schemeClr val="accent1">
                    <a:lumMod val="75000"/>
                  </a:schemeClr>
                </a:solidFill>
              </a:rPr>
              <a:t>Пример: связанный список</a:t>
            </a:r>
            <a:br>
              <a:rPr lang="en-US" altLang="ru-TR" b="1" dirty="0">
                <a:solidFill>
                  <a:schemeClr val="accent1">
                    <a:lumMod val="75000"/>
                  </a:schemeClr>
                </a:solidFill>
              </a:rPr>
            </a:br>
            <a:endParaRPr lang="en-US" altLang="ru-T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1314" name="Rectangle 3">
            <a:extLst>
              <a:ext uri="{FF2B5EF4-FFF2-40B4-BE49-F238E27FC236}">
                <a16:creationId xmlns:a16="http://schemas.microsoft.com/office/drawing/2014/main" id="{AC1C3067-AAB7-7046-BD31-AE7E1349F3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8600" y="838200"/>
            <a:ext cx="8477250" cy="5486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60000"/>
              </a:lnSpc>
              <a:buFont typeface="Monotype Sorts" pitchFamily="2" charset="2"/>
              <a:buChar char="•"/>
            </a:pPr>
            <a:r>
              <a:rPr lang="ru-RU" altLang="ru-TR" dirty="0">
                <a:ea typeface="ＭＳ Ｐゴシック" panose="020B0600070205080204" pitchFamily="34" charset="-128"/>
              </a:rPr>
              <a:t>Алгоритм подсчета количества узлов в связанном списке</a:t>
            </a:r>
            <a:r>
              <a:rPr lang="en-US" altLang="ru-TR" dirty="0">
                <a:ea typeface="ＭＳ Ｐゴシック" panose="020B0600070205080204" pitchFamily="34" charset="-128"/>
              </a:rPr>
              <a:t>	</a:t>
            </a:r>
          </a:p>
          <a:p>
            <a:pPr lvl="1" eaLnBrk="1" hangingPunct="1">
              <a:lnSpc>
                <a:spcPct val="60000"/>
              </a:lnSpc>
              <a:buFont typeface="Monotype Sorts" pitchFamily="2" charset="2"/>
              <a:buNone/>
            </a:pPr>
            <a:endParaRPr lang="en-US" altLang="ru-TR" sz="1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60000"/>
              </a:lnSpc>
              <a:buFont typeface="Monotype Sorts" pitchFamily="2" charset="2"/>
              <a:buNone/>
            </a:pPr>
            <a:r>
              <a:rPr lang="en-US" altLang="ru-TR" sz="1400" dirty="0">
                <a:ea typeface="ＭＳ Ｐゴシック" panose="020B0600070205080204" pitchFamily="34" charset="-128"/>
              </a:rPr>
              <a:t>	</a:t>
            </a:r>
          </a:p>
          <a:p>
            <a:pPr lvl="3" eaLnBrk="1" hangingPunct="1">
              <a:lnSpc>
                <a:spcPct val="60000"/>
              </a:lnSpc>
              <a:buFontTx/>
              <a:buNone/>
            </a:pPr>
            <a:endParaRPr lang="en-US" altLang="ru-TR" sz="1400" dirty="0">
              <a:ea typeface="ＭＳ Ｐゴシック" panose="020B0600070205080204" pitchFamily="34" charset="-128"/>
            </a:endParaRPr>
          </a:p>
          <a:p>
            <a:pPr lvl="3" eaLnBrk="1" hangingPunct="1">
              <a:lnSpc>
                <a:spcPct val="60000"/>
              </a:lnSpc>
              <a:buFontTx/>
              <a:buNone/>
            </a:pPr>
            <a:endParaRPr lang="en-US" altLang="ru-TR" sz="1400" dirty="0">
              <a:ea typeface="ＭＳ Ｐゴシック" panose="020B0600070205080204" pitchFamily="34" charset="-128"/>
            </a:endParaRPr>
          </a:p>
          <a:p>
            <a:pPr lvl="3" eaLnBrk="1" hangingPunct="1">
              <a:lnSpc>
                <a:spcPct val="60000"/>
              </a:lnSpc>
              <a:buFontTx/>
              <a:buNone/>
            </a:pPr>
            <a:endParaRPr lang="en-US" altLang="ru-TR" sz="1400" dirty="0">
              <a:ea typeface="ＭＳ Ｐゴシック" panose="020B0600070205080204" pitchFamily="34" charset="-128"/>
            </a:endParaRPr>
          </a:p>
          <a:p>
            <a:pPr lvl="3" eaLnBrk="1" hangingPunct="1">
              <a:lnSpc>
                <a:spcPct val="60000"/>
              </a:lnSpc>
              <a:buFontTx/>
              <a:buNone/>
            </a:pPr>
            <a:endParaRPr lang="en-US" altLang="ru-TR" sz="1400" dirty="0">
              <a:ea typeface="ＭＳ Ｐゴシック" panose="020B0600070205080204" pitchFamily="34" charset="-128"/>
            </a:endParaRPr>
          </a:p>
          <a:p>
            <a:pPr lvl="3" eaLnBrk="1" hangingPunct="1">
              <a:lnSpc>
                <a:spcPct val="60000"/>
              </a:lnSpc>
              <a:buFontTx/>
              <a:buNone/>
            </a:pPr>
            <a:endParaRPr lang="en-US" altLang="ru-TR" sz="1400" dirty="0">
              <a:ea typeface="ＭＳ Ｐゴシック" panose="020B0600070205080204" pitchFamily="34" charset="-128"/>
            </a:endParaRPr>
          </a:p>
          <a:p>
            <a:pPr lvl="3" eaLnBrk="1" hangingPunct="1">
              <a:lnSpc>
                <a:spcPct val="60000"/>
              </a:lnSpc>
              <a:buFontTx/>
              <a:buNone/>
            </a:pPr>
            <a:endParaRPr lang="en-US" altLang="ru-TR" sz="1400" dirty="0">
              <a:ea typeface="ＭＳ Ｐゴシック" panose="020B0600070205080204" pitchFamily="34" charset="-128"/>
            </a:endParaRPr>
          </a:p>
          <a:p>
            <a:pPr lvl="3" eaLnBrk="1" hangingPunct="1">
              <a:lnSpc>
                <a:spcPct val="60000"/>
              </a:lnSpc>
              <a:buFontTx/>
              <a:buNone/>
            </a:pPr>
            <a:endParaRPr lang="en-US" altLang="ru-TR" sz="1400" dirty="0">
              <a:ea typeface="ＭＳ Ｐゴシック" panose="020B0600070205080204" pitchFamily="34" charset="-128"/>
            </a:endParaRPr>
          </a:p>
          <a:p>
            <a:pPr lvl="3" eaLnBrk="1" hangingPunct="1">
              <a:lnSpc>
                <a:spcPct val="60000"/>
              </a:lnSpc>
              <a:buFontTx/>
              <a:buNone/>
            </a:pPr>
            <a:endParaRPr lang="en-US" altLang="ru-TR" sz="1400" dirty="0">
              <a:ea typeface="ＭＳ Ｐゴシック" panose="020B0600070205080204" pitchFamily="34" charset="-128"/>
            </a:endParaRPr>
          </a:p>
          <a:p>
            <a:pPr lvl="3" eaLnBrk="1" hangingPunct="1">
              <a:lnSpc>
                <a:spcPct val="60000"/>
              </a:lnSpc>
              <a:buFontTx/>
              <a:buNone/>
            </a:pPr>
            <a:endParaRPr lang="en-US" altLang="ru-TR" sz="1000" u="sng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60000"/>
              </a:lnSpc>
            </a:pPr>
            <a:endParaRPr lang="ru-RU" altLang="ru-TR" sz="2400" u="sng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60000"/>
              </a:lnSpc>
            </a:pPr>
            <a:r>
              <a:rPr lang="ru-RU" altLang="ru-TR" sz="2400" u="sng" dirty="0">
                <a:ea typeface="ＭＳ Ｐゴシック" panose="020B0600070205080204" pitchFamily="34" charset="-128"/>
              </a:rPr>
              <a:t>Другие применения</a:t>
            </a:r>
            <a:r>
              <a:rPr lang="en-US" altLang="ru-TR" sz="2400" u="sng" dirty="0">
                <a:ea typeface="ＭＳ Ｐゴシック" panose="020B0600070205080204" pitchFamily="34" charset="-128"/>
              </a:rPr>
              <a:t>:</a:t>
            </a:r>
            <a:endParaRPr lang="en-US" altLang="ru-TR" sz="1600" u="sng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80000"/>
              </a:lnSpc>
            </a:pPr>
            <a:r>
              <a:rPr lang="ru-RU" altLang="ru-TR" sz="1800" dirty="0">
                <a:ea typeface="ＭＳ Ｐゴシック" panose="020B0600070205080204" pitchFamily="34" charset="-128"/>
              </a:rPr>
              <a:t>Обход нелинейные структуры данных (деревья)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TR" sz="1800" dirty="0">
                <a:ea typeface="ＭＳ Ｐゴシック" panose="020B0600070205080204" pitchFamily="34" charset="-128"/>
              </a:rPr>
              <a:t>Сортировки</a:t>
            </a:r>
            <a:r>
              <a:rPr lang="en-US" altLang="ru-TR" sz="1800" dirty="0">
                <a:ea typeface="ＭＳ Ｐゴシック" panose="020B0600070205080204" pitchFamily="34" charset="-128"/>
              </a:rPr>
              <a:t> (</a:t>
            </a:r>
            <a:r>
              <a:rPr lang="ru-RU" altLang="ru-TR" sz="1800" dirty="0">
                <a:ea typeface="ＭＳ Ｐゴシック" panose="020B0600070205080204" pitchFamily="34" charset="-128"/>
              </a:rPr>
              <a:t>Быстрая сортировка </a:t>
            </a:r>
            <a:r>
              <a:rPr lang="en-US" altLang="ru-TR" sz="1800" dirty="0">
                <a:ea typeface="ＭＳ Ｐゴシック" panose="020B0600070205080204" pitchFamily="34" charset="-128"/>
              </a:rPr>
              <a:t>Quicksort</a:t>
            </a:r>
            <a:r>
              <a:rPr lang="ru-RU" altLang="ru-TR" sz="1800" dirty="0">
                <a:ea typeface="ＭＳ Ｐゴシック" panose="020B0600070205080204" pitchFamily="34" charset="-128"/>
              </a:rPr>
              <a:t> и т.п.</a:t>
            </a:r>
            <a:r>
              <a:rPr lang="en-US" altLang="ru-TR" sz="1800" dirty="0">
                <a:ea typeface="ＭＳ Ｐゴシック" panose="020B0600070205080204" pitchFamily="34" charset="-128"/>
              </a:rPr>
              <a:t>)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TR" sz="1800" dirty="0">
                <a:ea typeface="ＭＳ Ｐゴシック" panose="020B0600070205080204" pitchFamily="34" charset="-128"/>
              </a:rPr>
              <a:t>Поиск</a:t>
            </a:r>
            <a:r>
              <a:rPr lang="en-US" altLang="ru-TR" sz="1800" dirty="0">
                <a:ea typeface="ＭＳ Ｐゴシック" panose="020B0600070205080204" pitchFamily="34" charset="-128"/>
              </a:rPr>
              <a:t> (</a:t>
            </a:r>
            <a:r>
              <a:rPr lang="ru-RU" altLang="ru-TR" sz="1800" dirty="0">
                <a:ea typeface="ＭＳ Ｐゴシック" panose="020B0600070205080204" pitchFamily="34" charset="-128"/>
              </a:rPr>
              <a:t>Бинарный поиск </a:t>
            </a:r>
            <a:r>
              <a:rPr lang="en-US" altLang="ru-TR" sz="1800" dirty="0">
                <a:ea typeface="ＭＳ Ｐゴシック" panose="020B0600070205080204" pitchFamily="34" charset="-128"/>
              </a:rPr>
              <a:t>Binary search)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ru-TR" sz="1800" dirty="0" err="1">
                <a:ea typeface="ＭＳ Ｐゴシック" panose="020B0600070205080204" pitchFamily="34" charset="-128"/>
              </a:rPr>
              <a:t>П</a:t>
            </a:r>
            <a:r>
              <a:rPr lang="ru-RU" altLang="ru-TR" sz="1800" dirty="0" err="1">
                <a:ea typeface="ＭＳ Ｐゴシック" panose="020B0600070205080204" pitchFamily="34" charset="-128"/>
              </a:rPr>
              <a:t>оиск</a:t>
            </a:r>
            <a:r>
              <a:rPr lang="ru-RU" altLang="ru-TR" sz="1800" dirty="0">
                <a:ea typeface="ＭＳ Ｐゴシック" panose="020B0600070205080204" pitchFamily="34" charset="-128"/>
              </a:rPr>
              <a:t> всех URL-адресов достижимых, прямо или косвенно, для некоторой  веб-страницы</a:t>
            </a:r>
            <a:endParaRPr lang="en-US" altLang="ru-TR" sz="1800" dirty="0">
              <a:ea typeface="ＭＳ Ｐゴシック" panose="020B0600070205080204" pitchFamily="34" charset="-128"/>
            </a:endParaRPr>
          </a:p>
          <a:p>
            <a:pPr lvl="3" eaLnBrk="1" hangingPunct="1">
              <a:lnSpc>
                <a:spcPct val="60000"/>
              </a:lnSpc>
              <a:buFontTx/>
              <a:buNone/>
            </a:pPr>
            <a:endParaRPr lang="en-US" altLang="ru-TR" sz="1400" dirty="0">
              <a:ea typeface="ＭＳ Ｐゴシック" panose="020B0600070205080204" pitchFamily="34" charset="-128"/>
            </a:endParaRPr>
          </a:p>
          <a:p>
            <a:pPr eaLnBrk="1" hangingPunct="1">
              <a:buFont typeface="Monotype Sorts" pitchFamily="2" charset="2"/>
              <a:buNone/>
            </a:pPr>
            <a:endParaRPr lang="en-US" altLang="ru-TR" sz="700" dirty="0">
              <a:ea typeface="ＭＳ Ｐゴシック" panose="020B0600070205080204" pitchFamily="34" charset="-128"/>
            </a:endParaRPr>
          </a:p>
        </p:txBody>
      </p:sp>
      <p:sp>
        <p:nvSpPr>
          <p:cNvPr id="38915" name="TextBox 1">
            <a:extLst>
              <a:ext uri="{FF2B5EF4-FFF2-40B4-BE49-F238E27FC236}">
                <a16:creationId xmlns:a16="http://schemas.microsoft.com/office/drawing/2014/main" id="{309BF3BA-2892-654F-94FB-2A9224DC17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524000"/>
            <a:ext cx="7924800" cy="1828800"/>
          </a:xfrm>
          <a:prstGeom prst="rect">
            <a:avLst/>
          </a:prstGeom>
          <a:gradFill rotWithShape="1">
            <a:gsLst>
              <a:gs pos="0">
                <a:srgbClr val="F6FFFF"/>
              </a:gs>
              <a:gs pos="64999">
                <a:srgbClr val="EBFEFF"/>
              </a:gs>
              <a:gs pos="100000">
                <a:srgbClr val="E4FEFF"/>
              </a:gs>
            </a:gsLst>
            <a:lin ang="5400000" scaled="1"/>
          </a:gradFill>
          <a:ln w="9525">
            <a:solidFill>
              <a:srgbClr val="D5E8EA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>
            <a:spAutoFit/>
          </a:bodyPr>
          <a:lstStyle>
            <a:lvl1pPr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114300"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lvl="1">
              <a:lnSpc>
                <a:spcPct val="8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public </a:t>
            </a:r>
            <a:r>
              <a:rPr lang="en-US" sz="1800" b="1" dirty="0" err="1">
                <a:latin typeface="Courier" charset="0"/>
                <a:cs typeface="Courier" charset="0"/>
              </a:rPr>
              <a:t>int</a:t>
            </a:r>
            <a:r>
              <a:rPr lang="en-US" sz="1800" b="1" dirty="0">
                <a:latin typeface="Courier" charset="0"/>
                <a:cs typeface="Courier" charset="0"/>
              </a:rPr>
              <a:t> </a:t>
            </a:r>
            <a:r>
              <a:rPr lang="en-US" sz="1800" b="1" dirty="0" err="1">
                <a:latin typeface="Courier" charset="0"/>
                <a:cs typeface="Courier" charset="0"/>
              </a:rPr>
              <a:t>countNodes</a:t>
            </a:r>
            <a:r>
              <a:rPr lang="en-US" sz="1800" b="1" dirty="0">
                <a:latin typeface="Courier" charset="0"/>
                <a:cs typeface="Courier" charset="0"/>
              </a:rPr>
              <a:t> (Node s)</a:t>
            </a:r>
          </a:p>
          <a:p>
            <a:pPr lvl="1">
              <a:lnSpc>
                <a:spcPct val="8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{</a:t>
            </a:r>
          </a:p>
          <a:p>
            <a:pPr lvl="1">
              <a:lnSpc>
                <a:spcPct val="8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   if (s != null)</a:t>
            </a:r>
          </a:p>
          <a:p>
            <a:pPr lvl="1">
              <a:lnSpc>
                <a:spcPct val="8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	     return ( 1 + </a:t>
            </a:r>
            <a:r>
              <a:rPr lang="en-US" sz="1800" b="1" dirty="0" err="1">
                <a:latin typeface="Courier" charset="0"/>
                <a:cs typeface="Courier" charset="0"/>
              </a:rPr>
              <a:t>countNodes</a:t>
            </a:r>
            <a:r>
              <a:rPr lang="en-US" sz="1800" b="1" dirty="0">
                <a:latin typeface="Courier" charset="0"/>
                <a:cs typeface="Courier" charset="0"/>
              </a:rPr>
              <a:t>(</a:t>
            </a:r>
            <a:r>
              <a:rPr lang="en-US" sz="1800" b="1" dirty="0" err="1">
                <a:latin typeface="Courier" charset="0"/>
                <a:cs typeface="Courier" charset="0"/>
              </a:rPr>
              <a:t>s.next</a:t>
            </a:r>
            <a:r>
              <a:rPr lang="en-US" sz="1800" b="1" dirty="0">
                <a:latin typeface="Courier" charset="0"/>
                <a:cs typeface="Courier" charset="0"/>
              </a:rPr>
              <a:t>);</a:t>
            </a:r>
          </a:p>
          <a:p>
            <a:pPr lvl="1">
              <a:lnSpc>
                <a:spcPct val="8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       else </a:t>
            </a:r>
          </a:p>
          <a:p>
            <a:pPr lvl="1">
              <a:lnSpc>
                <a:spcPct val="8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            return 0;</a:t>
            </a:r>
          </a:p>
          <a:p>
            <a:pPr lvl="1">
              <a:lnSpc>
                <a:spcPct val="80000"/>
              </a:lnSpc>
              <a:buFont typeface="Monotype Sorts" charset="0"/>
              <a:buNone/>
              <a:defRPr/>
            </a:pPr>
            <a:r>
              <a:rPr lang="en-US" sz="1800" b="1" dirty="0">
                <a:latin typeface="Courier" charset="0"/>
                <a:cs typeface="Courier" charset="0"/>
              </a:rPr>
              <a:t>} </a:t>
            </a:r>
          </a:p>
          <a:p>
            <a:pPr>
              <a:buFont typeface="Symbol" charset="0"/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662712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Footer Placeholder 3">
            <a:extLst>
              <a:ext uri="{FF2B5EF4-FFF2-40B4-BE49-F238E27FC236}">
                <a16:creationId xmlns:a16="http://schemas.microsoft.com/office/drawing/2014/main" id="{E8A0F585-7996-8747-B8AA-AC02C40AAA4F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18786" name="Slide Number Placeholder 4">
            <a:extLst>
              <a:ext uri="{FF2B5EF4-FFF2-40B4-BE49-F238E27FC236}">
                <a16:creationId xmlns:a16="http://schemas.microsoft.com/office/drawing/2014/main" id="{CCC4828F-1EF6-A148-A560-016CF4E6DB4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A79C09E7-B913-184D-941C-C6BC9C998ECF}" type="slidenum">
              <a:rPr lang="en-US" altLang="ru-RU"/>
              <a:pPr/>
              <a:t>35</a:t>
            </a:fld>
            <a:endParaRPr lang="en-US" altLang="ru-RU"/>
          </a:p>
        </p:txBody>
      </p:sp>
      <p:sp>
        <p:nvSpPr>
          <p:cNvPr id="118787" name="Rectangle 2">
            <a:extLst>
              <a:ext uri="{FF2B5EF4-FFF2-40B4-BE49-F238E27FC236}">
                <a16:creationId xmlns:a16="http://schemas.microsoft.com/office/drawing/2014/main" id="{1F9EE8D7-7C67-A547-B6F5-B7E53406AA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Исключения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118788" name="Rectangle 3">
            <a:extLst>
              <a:ext uri="{FF2B5EF4-FFF2-40B4-BE49-F238E27FC236}">
                <a16:creationId xmlns:a16="http://schemas.microsoft.com/office/drawing/2014/main" id="{B285534A-ECCA-C74F-BDAD-4DC26EBDAC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35577" y="1711234"/>
            <a:ext cx="8446191" cy="441493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1" eaLnBrk="1" hangingPunct="1">
              <a:spcBef>
                <a:spcPct val="70000"/>
              </a:spcBef>
              <a:buFont typeface="Arial" panose="020B0604020202020204" pitchFamily="34" charset="0"/>
              <a:buChar char="•"/>
            </a:pPr>
            <a:r>
              <a:rPr lang="ru-RU" altLang="ru-RU" dirty="0">
                <a:ea typeface="ＭＳ Ｐゴシック" panose="020B0600070205080204" pitchFamily="34" charset="-128"/>
              </a:rPr>
              <a:t>Обработка исключений является важным аспектом объектно-ориентированного проектирования</a:t>
            </a:r>
            <a:endParaRPr lang="en-US" altLang="ru-RU" dirty="0">
              <a:ea typeface="ＭＳ Ｐゴシック" panose="020B0600070205080204" pitchFamily="34" charset="-128"/>
            </a:endParaRPr>
          </a:p>
          <a:p>
            <a:pPr lvl="1" eaLnBrk="1" hangingPunct="1">
              <a:spcBef>
                <a:spcPct val="70000"/>
              </a:spcBef>
              <a:buFont typeface="Arial" panose="020B0604020202020204" pitchFamily="34" charset="0"/>
              <a:buChar char="•"/>
            </a:pPr>
            <a:r>
              <a:rPr lang="ru-RU" altLang="ru-RU" dirty="0">
                <a:ea typeface="ＭＳ Ｐゴシック" panose="020B0600070205080204" pitchFamily="34" charset="-128"/>
              </a:rPr>
              <a:t>Мы рассмотрим:</a:t>
            </a:r>
            <a:endParaRPr lang="en-US" altLang="ru-RU" dirty="0">
              <a:ea typeface="ＭＳ Ｐゴシック" panose="020B0600070205080204" pitchFamily="34" charset="-128"/>
            </a:endParaRPr>
          </a:p>
          <a:p>
            <a:pPr marL="1771650" lvl="4" indent="-457200">
              <a:buFont typeface="Arial" panose="020B0604020202020204" pitchFamily="34" charset="0"/>
              <a:buChar char="•"/>
            </a:pPr>
            <a:r>
              <a:rPr lang="ru-RU" altLang="ru-RU" sz="2400" dirty="0">
                <a:ea typeface="ＭＳ Ｐゴシック" panose="020B0600070205080204" pitchFamily="34" charset="-128"/>
              </a:rPr>
              <a:t>понятие исключения</a:t>
            </a:r>
          </a:p>
          <a:p>
            <a:pPr marL="1771650" lvl="4" indent="-457200">
              <a:buFont typeface="Arial" panose="020B0604020202020204" pitchFamily="34" charset="0"/>
              <a:buChar char="•"/>
            </a:pPr>
            <a:r>
              <a:rPr lang="ru-RU" altLang="ru-RU" sz="2400" dirty="0">
                <a:ea typeface="ＭＳ Ｐゴシック" panose="020B0600070205080204" pitchFamily="34" charset="-128"/>
              </a:rPr>
              <a:t>сообщения исключений</a:t>
            </a:r>
          </a:p>
          <a:p>
            <a:pPr marL="1771650" lvl="4" indent="-457200">
              <a:buFont typeface="Arial" panose="020B0604020202020204" pitchFamily="34" charset="0"/>
              <a:buChar char="•"/>
            </a:pPr>
            <a:r>
              <a:rPr lang="ru-RU" altLang="ru-RU" sz="2400" dirty="0">
                <a:ea typeface="ＭＳ Ｐゴシック" panose="020B0600070205080204" pitchFamily="34" charset="-128"/>
              </a:rPr>
              <a:t>использование оператора </a:t>
            </a:r>
            <a:r>
              <a:rPr lang="en-US" altLang="ru-RU" sz="2400" dirty="0">
                <a:ea typeface="ＭＳ Ｐゴシック" panose="020B0600070205080204" pitchFamily="34" charset="-128"/>
              </a:rPr>
              <a:t>try catch</a:t>
            </a:r>
          </a:p>
          <a:p>
            <a:pPr marL="1771650" lvl="4" indent="-457200">
              <a:buFont typeface="Arial" panose="020B0604020202020204" pitchFamily="34" charset="0"/>
              <a:buChar char="•"/>
            </a:pPr>
            <a:r>
              <a:rPr lang="ru-RU" altLang="ru-RU" sz="2400" dirty="0">
                <a:ea typeface="ＭＳ Ｐゴシック" panose="020B0600070205080204" pitchFamily="34" charset="-128"/>
              </a:rPr>
              <a:t>распространяющихся исключений</a:t>
            </a:r>
          </a:p>
          <a:p>
            <a:pPr marL="1771650" lvl="4" indent="-457200">
              <a:buFont typeface="Arial" panose="020B0604020202020204" pitchFamily="34" charset="0"/>
              <a:buChar char="•"/>
            </a:pPr>
            <a:r>
              <a:rPr lang="ru-RU" altLang="ru-RU" sz="2400" dirty="0">
                <a:ea typeface="ＭＳ Ｐゴシック" panose="020B0600070205080204" pitchFamily="34" charset="-128"/>
              </a:rPr>
              <a:t>иерархия классов исключений</a:t>
            </a:r>
            <a:endParaRPr lang="en-US" altLang="ru-RU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39235156"/>
      </p:ext>
    </p:extLst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Заголовок 2"/>
          <p:cNvSpPr>
            <a:spLocks noGrp="1"/>
          </p:cNvSpPr>
          <p:nvPr>
            <p:ph type="title" idx="4294967295"/>
          </p:nvPr>
        </p:nvSpPr>
        <p:spPr bwMode="auto">
          <a:xfrm>
            <a:off x="1257300" y="152399"/>
            <a:ext cx="7556500" cy="876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Исключения в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Java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5778" name="Текст 3"/>
          <p:cNvSpPr>
            <a:spLocks noGrp="1"/>
          </p:cNvSpPr>
          <p:nvPr>
            <p:ph type="body" idx="4294967295"/>
          </p:nvPr>
        </p:nvSpPr>
        <p:spPr bwMode="auto">
          <a:xfrm>
            <a:off x="381000" y="1219201"/>
            <a:ext cx="8121650" cy="54864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Представляют особый механизм, который позволяет защитить ваш код от ошибок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dirty="0">
                <a:latin typeface="Courier New"/>
                <a:ea typeface="Microsoft YaHei" charset="0"/>
                <a:cs typeface="Courier New"/>
              </a:rPr>
              <a:t>try{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.....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// </a:t>
            </a:r>
            <a:r>
              <a:rPr lang="ru-RU" dirty="0">
                <a:latin typeface="Courier New"/>
                <a:ea typeface="Microsoft YaHei" charset="0"/>
                <a:cs typeface="Courier New"/>
              </a:rPr>
              <a:t>блок операторов который выполняем</a:t>
            </a:r>
            <a:endParaRPr lang="is-IS" dirty="0">
              <a:latin typeface="Courier New"/>
              <a:ea typeface="Microsoft YaHei" charset="0"/>
              <a:cs typeface="Courier New"/>
            </a:endParaRP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      } catch(</a:t>
            </a:r>
            <a:r>
              <a:rPr lang="ru-RU" dirty="0" err="1">
                <a:latin typeface="Courier New"/>
                <a:ea typeface="Microsoft YaHei" charset="0"/>
                <a:cs typeface="Courier New"/>
              </a:rPr>
              <a:t>Класс_исключения</a:t>
            </a:r>
            <a:r>
              <a:rPr lang="ru-RU" dirty="0">
                <a:latin typeface="Courier New"/>
                <a:ea typeface="Microsoft YaHei" charset="0"/>
                <a:cs typeface="Courier New"/>
              </a:rPr>
              <a:t> имя</a:t>
            </a:r>
            <a:r>
              <a:rPr lang="is-IS" dirty="0">
                <a:latin typeface="Courier New"/>
                <a:ea typeface="Microsoft YaHei" charset="0"/>
                <a:cs typeface="Courier New"/>
              </a:rPr>
              <a:t>){</a:t>
            </a:r>
            <a:endParaRPr lang="ru-RU" dirty="0">
              <a:latin typeface="Courier New"/>
              <a:ea typeface="Microsoft YaHei" charset="0"/>
              <a:cs typeface="Courier New"/>
            </a:endParaRP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…</a:t>
            </a:r>
            <a:r>
              <a:rPr lang="ru-RU" dirty="0">
                <a:latin typeface="Courier New"/>
                <a:ea typeface="Microsoft YaHei" charset="0"/>
                <a:cs typeface="Courier New"/>
              </a:rPr>
              <a:t> 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Courier New"/>
                <a:ea typeface="Microsoft YaHei" charset="0"/>
                <a:cs typeface="Courier New"/>
              </a:rPr>
              <a:t>// сюда попадаем, если что-то пошло не так</a:t>
            </a:r>
            <a:endParaRPr lang="is-IS" dirty="0">
              <a:latin typeface="Courier New"/>
              <a:ea typeface="Microsoft YaHei" charset="0"/>
              <a:cs typeface="Courier New"/>
            </a:endParaRP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}</a:t>
            </a:r>
            <a:endParaRPr lang="ru-RU" dirty="0">
              <a:latin typeface="Courier New"/>
              <a:ea typeface="Microsoft YaHei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750411564"/>
      </p:ext>
    </p:extLst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9" name="Footer Placeholder 3">
            <a:extLst>
              <a:ext uri="{FF2B5EF4-FFF2-40B4-BE49-F238E27FC236}">
                <a16:creationId xmlns:a16="http://schemas.microsoft.com/office/drawing/2014/main" id="{649E8AA7-3F35-014A-A213-CDE2EE5D53E7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19810" name="Slide Number Placeholder 4">
            <a:extLst>
              <a:ext uri="{FF2B5EF4-FFF2-40B4-BE49-F238E27FC236}">
                <a16:creationId xmlns:a16="http://schemas.microsoft.com/office/drawing/2014/main" id="{069028F3-17DE-C843-94A6-EE0F2323F60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5609306A-30B2-9343-A45B-94797052A1CA}" type="slidenum">
              <a:rPr lang="en-US" altLang="ru-RU"/>
              <a:pPr/>
              <a:t>37</a:t>
            </a:fld>
            <a:endParaRPr lang="en-US" altLang="ru-RU"/>
          </a:p>
        </p:txBody>
      </p:sp>
      <p:sp>
        <p:nvSpPr>
          <p:cNvPr id="119811" name="Rectangle 2">
            <a:extLst>
              <a:ext uri="{FF2B5EF4-FFF2-40B4-BE49-F238E27FC236}">
                <a16:creationId xmlns:a16="http://schemas.microsoft.com/office/drawing/2014/main" id="{1AE3830E-BBDE-B641-8ABA-4F9B34B3A5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274638"/>
            <a:ext cx="8305800" cy="6397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Исключения</a:t>
            </a:r>
            <a:endParaRPr lang="en-US" altLang="ru-RU" sz="4000" dirty="0">
              <a:ea typeface="ＭＳ Ｐゴシック" panose="020B0600070205080204" pitchFamily="34" charset="-128"/>
            </a:endParaRPr>
          </a:p>
        </p:txBody>
      </p:sp>
      <p:sp>
        <p:nvSpPr>
          <p:cNvPr id="119812" name="Rectangle 3">
            <a:extLst>
              <a:ext uri="{FF2B5EF4-FFF2-40B4-BE49-F238E27FC236}">
                <a16:creationId xmlns:a16="http://schemas.microsoft.com/office/drawing/2014/main" id="{9391EA08-C903-5148-AFA6-5CA3301DF7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990600"/>
            <a:ext cx="9144000" cy="5029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marL="0" indent="0">
              <a:buFontTx/>
              <a:buNone/>
            </a:pPr>
            <a:r>
              <a:rPr lang="ru-RU" altLang="ru-RU" sz="2400" u="sng" dirty="0">
                <a:ea typeface="ＭＳ Ｐゴシック" panose="020B0600070205080204" pitchFamily="34" charset="-128"/>
              </a:rPr>
              <a:t>Понятие исключения или исключительной ситуации</a:t>
            </a:r>
          </a:p>
          <a:p>
            <a:pPr marL="0" indent="0"/>
            <a:r>
              <a:rPr lang="ru-RU" altLang="ru-RU" sz="2400" dirty="0">
                <a:ea typeface="ＭＳ Ｐゴシック" panose="020B0600070205080204" pitchFamily="34" charset="-128"/>
              </a:rPr>
              <a:t>Исключение это объект, который описывает необычное или ошибочное поведение программы</a:t>
            </a:r>
          </a:p>
          <a:p>
            <a:pPr marL="0" indent="0"/>
            <a:r>
              <a:rPr lang="ru-RU" altLang="ru-RU" sz="2400" dirty="0">
                <a:ea typeface="ＭＳ Ｐゴシック" panose="020B0600070205080204" pitchFamily="34" charset="-128"/>
              </a:rPr>
              <a:t>Исключения могут быть выброшены в одной части программы, и затем могут быть перехвачены и обработаны с помощью другой ее части</a:t>
            </a:r>
          </a:p>
          <a:p>
            <a:pPr marL="0" indent="0"/>
            <a:r>
              <a:rPr lang="ru-RU" altLang="ru-RU" sz="2400" dirty="0">
                <a:ea typeface="ＭＳ Ｐゴシック" panose="020B0600070205080204" pitchFamily="34" charset="-128"/>
              </a:rPr>
              <a:t>Программа может быть разделена на нормальный поток выполнения и поток выполнения исключений</a:t>
            </a:r>
          </a:p>
          <a:p>
            <a:pPr marL="0" indent="0"/>
            <a:r>
              <a:rPr lang="ru-RU" altLang="ru-RU" sz="2400" dirty="0">
                <a:ea typeface="ＭＳ Ｐゴシック" panose="020B0600070205080204" pitchFamily="34" charset="-128"/>
              </a:rPr>
              <a:t> В </a:t>
            </a:r>
            <a:r>
              <a:rPr lang="ru-RU" altLang="ru-RU" sz="2400" dirty="0" err="1">
                <a:ea typeface="ＭＳ Ｐゴシック" panose="020B0600070205080204" pitchFamily="34" charset="-128"/>
              </a:rPr>
              <a:t>Java</a:t>
            </a:r>
            <a:r>
              <a:rPr lang="ru-RU" altLang="ru-RU" sz="2400" dirty="0">
                <a:ea typeface="ＭＳ Ｐゴシック" panose="020B0600070205080204" pitchFamily="34" charset="-128"/>
              </a:rPr>
              <a:t> ошибка также представлена как объект, но, как правило,  ошибка это некий участок кода непокрытый тестами, ее нельзя отловить, за счет которого   происходит неправильное поведение программы, </a:t>
            </a:r>
            <a:endParaRPr lang="en-US" altLang="ru-RU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99164471"/>
      </p:ext>
    </p:extLst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Заголовок 2"/>
          <p:cNvSpPr>
            <a:spLocks noGrp="1"/>
          </p:cNvSpPr>
          <p:nvPr>
            <p:ph type="title" idx="4294967295"/>
          </p:nvPr>
        </p:nvSpPr>
        <p:spPr bwMode="auto">
          <a:xfrm>
            <a:off x="549273" y="863599"/>
            <a:ext cx="8045451" cy="741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Исключения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Java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5778" name="Текст 3"/>
          <p:cNvSpPr>
            <a:spLocks noGrp="1"/>
          </p:cNvSpPr>
          <p:nvPr>
            <p:ph type="body" idx="4294967295"/>
          </p:nvPr>
        </p:nvSpPr>
        <p:spPr bwMode="auto">
          <a:xfrm>
            <a:off x="457200" y="1604963"/>
            <a:ext cx="8045450" cy="5100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b="1" dirty="0" err="1">
                <a:latin typeface="Arial" charset="0"/>
                <a:ea typeface="Microsoft YaHei" charset="0"/>
                <a:cs typeface="Microsoft YaHei" charset="0"/>
              </a:rPr>
              <a:t>int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a = 5;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b="1" dirty="0" err="1">
                <a:latin typeface="Arial" charset="0"/>
                <a:ea typeface="Microsoft YaHei" charset="0"/>
                <a:cs typeface="Microsoft YaHei" charset="0"/>
              </a:rPr>
              <a:t>int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b = 0;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b="1" dirty="0">
                <a:latin typeface="Arial" charset="0"/>
                <a:ea typeface="Microsoft YaHei" charset="0"/>
                <a:cs typeface="Microsoft YaHei" charset="0"/>
              </a:rPr>
              <a:t>try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{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       </a:t>
            </a:r>
            <a:r>
              <a:rPr lang="en-US" b="1" dirty="0">
                <a:latin typeface="Arial" charset="0"/>
                <a:ea typeface="Microsoft YaHei" charset="0"/>
                <a:cs typeface="Microsoft YaHei" charset="0"/>
              </a:rPr>
              <a:t>float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c = a / b;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} </a:t>
            </a:r>
            <a:r>
              <a:rPr lang="en-US" b="1" dirty="0">
                <a:latin typeface="Arial" charset="0"/>
                <a:ea typeface="Microsoft YaHei" charset="0"/>
                <a:cs typeface="Microsoft YaHei" charset="0"/>
              </a:rPr>
              <a:t>catch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(</a:t>
            </a:r>
            <a:r>
              <a:rPr lang="en-US" dirty="0" err="1">
                <a:latin typeface="Arial" charset="0"/>
                <a:ea typeface="Microsoft YaHei" charset="0"/>
                <a:cs typeface="Microsoft YaHei" charset="0"/>
              </a:rPr>
              <a:t>ArithmeticException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e) {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     </a:t>
            </a:r>
            <a:r>
              <a:rPr lang="ru-RU" dirty="0" err="1">
                <a:latin typeface="Arial" charset="0"/>
                <a:ea typeface="Microsoft YaHei" charset="0"/>
                <a:cs typeface="Microsoft YaHei" charset="0"/>
              </a:rPr>
              <a:t>System.out.println</a:t>
            </a: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("Делить на ноль нельзя!");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28129151"/>
      </p:ext>
    </p:extLst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Заголовок 1"/>
          <p:cNvSpPr>
            <a:spLocks noGrp="1"/>
          </p:cNvSpPr>
          <p:nvPr>
            <p:ph type="title"/>
          </p:nvPr>
        </p:nvSpPr>
        <p:spPr bwMode="auto">
          <a:xfrm>
            <a:off x="1470025" y="557216"/>
            <a:ext cx="7118350" cy="609597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Иерархия исключений в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Java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Блок-схема: процесс 8"/>
          <p:cNvSpPr/>
          <p:nvPr/>
        </p:nvSpPr>
        <p:spPr>
          <a:xfrm>
            <a:off x="3551238" y="1295400"/>
            <a:ext cx="2286000" cy="1066800"/>
          </a:xfrm>
          <a:prstGeom prst="flowChartProcess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Object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8" name="Блок-схема: процесс 17"/>
          <p:cNvSpPr/>
          <p:nvPr/>
        </p:nvSpPr>
        <p:spPr>
          <a:xfrm>
            <a:off x="3551238" y="2743200"/>
            <a:ext cx="2286000" cy="1066800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solidFill>
                  <a:schemeClr val="tx1"/>
                </a:solidFill>
              </a:rPr>
              <a:t>Throwable</a:t>
            </a:r>
            <a:r>
              <a:rPr lang="en-US" dirty="0">
                <a:solidFill>
                  <a:schemeClr val="tx1"/>
                </a:solidFill>
              </a:rPr>
              <a:t> (Checked)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9" name="Блок-схема: процесс 18"/>
          <p:cNvSpPr/>
          <p:nvPr/>
        </p:nvSpPr>
        <p:spPr>
          <a:xfrm>
            <a:off x="2286000" y="4325938"/>
            <a:ext cx="2286000" cy="1066800"/>
          </a:xfrm>
          <a:prstGeom prst="flowChartProcess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Error (Unchecked)</a:t>
            </a:r>
            <a:endParaRPr lang="ru-RU" dirty="0">
              <a:solidFill>
                <a:schemeClr val="tx1"/>
              </a:solidFill>
            </a:endParaRPr>
          </a:p>
          <a:p>
            <a:pPr algn="ctr">
              <a:defRPr/>
            </a:pP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0" name="Блок-схема: процесс 19"/>
          <p:cNvSpPr/>
          <p:nvPr/>
        </p:nvSpPr>
        <p:spPr>
          <a:xfrm>
            <a:off x="5029200" y="4319588"/>
            <a:ext cx="2286000" cy="1066800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Exception (Checked)</a:t>
            </a:r>
            <a:endParaRPr lang="ru-RU" dirty="0">
              <a:solidFill>
                <a:schemeClr val="tx1"/>
              </a:solidFill>
            </a:endParaRPr>
          </a:p>
          <a:p>
            <a:pPr algn="ctr">
              <a:defRPr/>
            </a:pP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2" name="Блок-схема: процесс 21"/>
          <p:cNvSpPr/>
          <p:nvPr/>
        </p:nvSpPr>
        <p:spPr>
          <a:xfrm>
            <a:off x="6492875" y="5638800"/>
            <a:ext cx="2286000" cy="1066800"/>
          </a:xfrm>
          <a:prstGeom prst="flowChartProcess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solidFill>
                  <a:schemeClr val="tx1"/>
                </a:solidFill>
              </a:rPr>
              <a:t>RuntimeException</a:t>
            </a:r>
            <a:r>
              <a:rPr lang="en-US" dirty="0">
                <a:solidFill>
                  <a:schemeClr val="tx1"/>
                </a:solidFill>
              </a:rPr>
              <a:t> (Unchecked)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29" name="Прямая соединительная линия 28"/>
          <p:cNvCxnSpPr>
            <a:stCxn id="30" idx="3"/>
          </p:cNvCxnSpPr>
          <p:nvPr/>
        </p:nvCxnSpPr>
        <p:spPr>
          <a:xfrm>
            <a:off x="4694238" y="2590800"/>
            <a:ext cx="0" cy="152400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30" name="Равнобедренный треугольник 29"/>
          <p:cNvSpPr/>
          <p:nvPr/>
        </p:nvSpPr>
        <p:spPr>
          <a:xfrm>
            <a:off x="4541838" y="2362200"/>
            <a:ext cx="304800" cy="228600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schemeClr val="tx1"/>
              </a:solidFill>
            </a:endParaRPr>
          </a:p>
        </p:txBody>
      </p:sp>
      <p:sp>
        <p:nvSpPr>
          <p:cNvPr id="33" name="Равнобедренный треугольник 32"/>
          <p:cNvSpPr/>
          <p:nvPr/>
        </p:nvSpPr>
        <p:spPr>
          <a:xfrm>
            <a:off x="4541838" y="3810000"/>
            <a:ext cx="304800" cy="228600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schemeClr val="tx1"/>
              </a:solidFill>
            </a:endParaRPr>
          </a:p>
        </p:txBody>
      </p:sp>
      <p:sp>
        <p:nvSpPr>
          <p:cNvPr id="34" name="Равнобедренный треугольник 33"/>
          <p:cNvSpPr/>
          <p:nvPr/>
        </p:nvSpPr>
        <p:spPr>
          <a:xfrm>
            <a:off x="5883275" y="5392738"/>
            <a:ext cx="304800" cy="228600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schemeClr val="tx1"/>
              </a:solidFill>
            </a:endParaRPr>
          </a:p>
        </p:txBody>
      </p:sp>
      <p:cxnSp>
        <p:nvCxnSpPr>
          <p:cNvPr id="36" name="Прямая соединительная линия 35"/>
          <p:cNvCxnSpPr/>
          <p:nvPr/>
        </p:nvCxnSpPr>
        <p:spPr>
          <a:xfrm>
            <a:off x="3048000" y="4191000"/>
            <a:ext cx="335280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40" name="Прямая соединительная линия 39"/>
          <p:cNvCxnSpPr/>
          <p:nvPr/>
        </p:nvCxnSpPr>
        <p:spPr>
          <a:xfrm>
            <a:off x="3063875" y="4191000"/>
            <a:ext cx="0" cy="128588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42" name="Прямая соединительная линия 41"/>
          <p:cNvCxnSpPr/>
          <p:nvPr/>
        </p:nvCxnSpPr>
        <p:spPr>
          <a:xfrm>
            <a:off x="6381750" y="4191000"/>
            <a:ext cx="0" cy="119063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43" name="Прямая соединительная линия 42"/>
          <p:cNvCxnSpPr/>
          <p:nvPr/>
        </p:nvCxnSpPr>
        <p:spPr>
          <a:xfrm>
            <a:off x="4702175" y="4038600"/>
            <a:ext cx="0" cy="152400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44" name="Прямая соединительная линия 43"/>
          <p:cNvCxnSpPr/>
          <p:nvPr/>
        </p:nvCxnSpPr>
        <p:spPr>
          <a:xfrm>
            <a:off x="6035675" y="5638800"/>
            <a:ext cx="0" cy="533400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45" name="Прямая соединительная линия 44"/>
          <p:cNvCxnSpPr/>
          <p:nvPr/>
        </p:nvCxnSpPr>
        <p:spPr>
          <a:xfrm>
            <a:off x="6035675" y="6172200"/>
            <a:ext cx="441325" cy="0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C11AC0A-C882-5B4F-8F6F-95648A6E751E}"/>
              </a:ext>
            </a:extLst>
          </p:cNvPr>
          <p:cNvSpPr/>
          <p:nvPr/>
        </p:nvSpPr>
        <p:spPr>
          <a:xfrm>
            <a:off x="3847218" y="3244334"/>
            <a:ext cx="14495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Интерфейсы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2689939"/>
      </p:ext>
    </p:extLst>
  </p:cSld>
  <p:clrMapOvr>
    <a:masterClrMapping/>
  </p:clrMapOvr>
  <p:transition spd="med">
    <p:wheel spokes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1052737"/>
            <a:ext cx="7886700" cy="864096"/>
          </a:xfrm>
        </p:spPr>
        <p:txBody>
          <a:bodyPr/>
          <a:lstStyle/>
          <a:p>
            <a:r>
              <a:rPr lang="ru-RU" b="1" dirty="0">
                <a:solidFill>
                  <a:srgbClr val="0070C0"/>
                </a:solidFill>
              </a:rPr>
              <a:t>План лекции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1916833"/>
            <a:ext cx="7886700" cy="4260129"/>
          </a:xfrm>
        </p:spPr>
        <p:txBody>
          <a:bodyPr>
            <a:normAutofit/>
          </a:bodyPr>
          <a:lstStyle/>
          <a:p>
            <a:r>
              <a:rPr lang="ru-RU" sz="3000" dirty="0"/>
              <a:t>Полиморфизм. Понятие интерфейса</a:t>
            </a:r>
          </a:p>
          <a:p>
            <a:r>
              <a:rPr lang="ru-RU" sz="3000" dirty="0"/>
              <a:t>Структура данных список</a:t>
            </a:r>
          </a:p>
          <a:p>
            <a:pPr lvl="0"/>
            <a:r>
              <a:rPr lang="ru-RU" sz="3000" dirty="0"/>
              <a:t>Обработка исключений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80450" y="6515100"/>
            <a:ext cx="463550" cy="273050"/>
          </a:xfrm>
          <a:prstGeom prst="rect">
            <a:avLst/>
          </a:prstGeom>
        </p:spPr>
        <p:txBody>
          <a:bodyPr/>
          <a:lstStyle/>
          <a:p>
            <a:fld id="{59712345-3612-4DB9-BB05-AE2C8D5DA22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98637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Заголовок 2"/>
          <p:cNvSpPr>
            <a:spLocks noGrp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Исключения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Java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5778" name="Текст 3"/>
          <p:cNvSpPr>
            <a:spLocks noGrp="1"/>
          </p:cNvSpPr>
          <p:nvPr>
            <p:ph type="body" idx="4294967295"/>
          </p:nvPr>
        </p:nvSpPr>
        <p:spPr bwMode="auto">
          <a:xfrm>
            <a:off x="381000" y="1219201"/>
            <a:ext cx="8121650" cy="54864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Представляют особый механизм, который позволяет защитить ваш код от ошибок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dirty="0">
                <a:latin typeface="Courier New"/>
                <a:ea typeface="Microsoft YaHei" charset="0"/>
                <a:cs typeface="Courier New"/>
              </a:rPr>
              <a:t>try{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.....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// </a:t>
            </a:r>
            <a:r>
              <a:rPr lang="ru-RU" dirty="0">
                <a:latin typeface="Courier New"/>
                <a:ea typeface="Microsoft YaHei" charset="0"/>
                <a:cs typeface="Courier New"/>
              </a:rPr>
              <a:t>блок операторов который выполняем</a:t>
            </a:r>
            <a:endParaRPr lang="is-IS" dirty="0">
              <a:latin typeface="Courier New"/>
              <a:ea typeface="Microsoft YaHei" charset="0"/>
              <a:cs typeface="Courier New"/>
            </a:endParaRP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      } catch(</a:t>
            </a:r>
            <a:r>
              <a:rPr lang="ru-RU" dirty="0" err="1">
                <a:latin typeface="Courier New"/>
                <a:ea typeface="Microsoft YaHei" charset="0"/>
                <a:cs typeface="Courier New"/>
              </a:rPr>
              <a:t>Класс_исключения</a:t>
            </a:r>
            <a:r>
              <a:rPr lang="ru-RU" dirty="0">
                <a:latin typeface="Courier New"/>
                <a:ea typeface="Microsoft YaHei" charset="0"/>
                <a:cs typeface="Courier New"/>
              </a:rPr>
              <a:t> имя</a:t>
            </a:r>
            <a:r>
              <a:rPr lang="is-IS" dirty="0">
                <a:latin typeface="Courier New"/>
                <a:ea typeface="Microsoft YaHei" charset="0"/>
                <a:cs typeface="Courier New"/>
              </a:rPr>
              <a:t>){</a:t>
            </a:r>
            <a:endParaRPr lang="ru-RU" dirty="0">
              <a:latin typeface="Courier New"/>
              <a:ea typeface="Microsoft YaHei" charset="0"/>
              <a:cs typeface="Courier New"/>
            </a:endParaRP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…</a:t>
            </a:r>
            <a:r>
              <a:rPr lang="ru-RU" dirty="0">
                <a:latin typeface="Courier New"/>
                <a:ea typeface="Microsoft YaHei" charset="0"/>
                <a:cs typeface="Courier New"/>
              </a:rPr>
              <a:t> 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Courier New"/>
                <a:ea typeface="Microsoft YaHei" charset="0"/>
                <a:cs typeface="Courier New"/>
              </a:rPr>
              <a:t>// сюда попадаем, если что-то пошло не так</a:t>
            </a:r>
            <a:endParaRPr lang="is-IS" dirty="0">
              <a:latin typeface="Courier New"/>
              <a:ea typeface="Microsoft YaHei" charset="0"/>
              <a:cs typeface="Courier New"/>
            </a:endParaRP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}</a:t>
            </a:r>
            <a:endParaRPr lang="ru-RU" dirty="0">
              <a:latin typeface="Courier New"/>
              <a:ea typeface="Microsoft YaHei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411355735"/>
      </p:ext>
    </p:extLst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Заголовок 2"/>
          <p:cNvSpPr>
            <a:spLocks noGrp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Исключения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Java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5778" name="Текст 3"/>
          <p:cNvSpPr>
            <a:spLocks noGrp="1"/>
          </p:cNvSpPr>
          <p:nvPr>
            <p:ph type="body" idx="4294967295"/>
          </p:nvPr>
        </p:nvSpPr>
        <p:spPr bwMode="auto">
          <a:xfrm>
            <a:off x="457200" y="1604963"/>
            <a:ext cx="8045450" cy="51006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b="1" dirty="0" err="1">
                <a:latin typeface="Arial" charset="0"/>
                <a:ea typeface="Microsoft YaHei" charset="0"/>
                <a:cs typeface="Microsoft YaHei" charset="0"/>
              </a:rPr>
              <a:t>int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a = 5;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b="1" dirty="0" err="1">
                <a:latin typeface="Arial" charset="0"/>
                <a:ea typeface="Microsoft YaHei" charset="0"/>
                <a:cs typeface="Microsoft YaHei" charset="0"/>
              </a:rPr>
              <a:t>int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b = 0;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b="1" dirty="0">
                <a:latin typeface="Arial" charset="0"/>
                <a:ea typeface="Microsoft YaHei" charset="0"/>
                <a:cs typeface="Microsoft YaHei" charset="0"/>
              </a:rPr>
              <a:t>try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{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       </a:t>
            </a:r>
            <a:r>
              <a:rPr lang="en-US" b="1" dirty="0">
                <a:latin typeface="Arial" charset="0"/>
                <a:ea typeface="Microsoft YaHei" charset="0"/>
                <a:cs typeface="Microsoft YaHei" charset="0"/>
              </a:rPr>
              <a:t>float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c = a / b;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} </a:t>
            </a:r>
            <a:r>
              <a:rPr lang="en-US" b="1" dirty="0">
                <a:latin typeface="Arial" charset="0"/>
                <a:ea typeface="Microsoft YaHei" charset="0"/>
                <a:cs typeface="Microsoft YaHei" charset="0"/>
              </a:rPr>
              <a:t>catch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(</a:t>
            </a:r>
            <a:r>
              <a:rPr lang="en-US" dirty="0" err="1">
                <a:latin typeface="Arial" charset="0"/>
                <a:ea typeface="Microsoft YaHei" charset="0"/>
                <a:cs typeface="Microsoft YaHei" charset="0"/>
              </a:rPr>
              <a:t>ArithmeticException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e) {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     </a:t>
            </a:r>
            <a:r>
              <a:rPr lang="ru-RU" dirty="0" err="1">
                <a:latin typeface="Arial" charset="0"/>
                <a:ea typeface="Microsoft YaHei" charset="0"/>
                <a:cs typeface="Microsoft YaHei" charset="0"/>
              </a:rPr>
              <a:t>System.out.println</a:t>
            </a: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("Делить на ноль нельзя!");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89547631"/>
      </p:ext>
    </p:extLst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Footer Placeholder 3">
            <a:extLst>
              <a:ext uri="{FF2B5EF4-FFF2-40B4-BE49-F238E27FC236}">
                <a16:creationId xmlns:a16="http://schemas.microsoft.com/office/drawing/2014/main" id="{F70AA8F4-8230-244B-8968-4BEFEE875FD8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20834" name="Slide Number Placeholder 4">
            <a:extLst>
              <a:ext uri="{FF2B5EF4-FFF2-40B4-BE49-F238E27FC236}">
                <a16:creationId xmlns:a16="http://schemas.microsoft.com/office/drawing/2014/main" id="{71CF45B9-265E-E145-9763-214151AE44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8DAF7511-A8F6-AB43-A6FB-0BB9AEF4C749}" type="slidenum">
              <a:rPr lang="en-US" altLang="ru-RU"/>
              <a:pPr/>
              <a:t>42</a:t>
            </a:fld>
            <a:endParaRPr lang="en-US" altLang="ru-RU"/>
          </a:p>
        </p:txBody>
      </p:sp>
      <p:sp>
        <p:nvSpPr>
          <p:cNvPr id="120835" name="Rectangle 2">
            <a:extLst>
              <a:ext uri="{FF2B5EF4-FFF2-40B4-BE49-F238E27FC236}">
                <a16:creationId xmlns:a16="http://schemas.microsoft.com/office/drawing/2014/main" id="{1360123F-2112-ED4D-AA0B-4C70B84957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59279" y="436305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Обработка исключений в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Java</a:t>
            </a:r>
          </a:p>
        </p:txBody>
      </p:sp>
      <p:sp>
        <p:nvSpPr>
          <p:cNvPr id="120836" name="Rectangle 3">
            <a:extLst>
              <a:ext uri="{FF2B5EF4-FFF2-40B4-BE49-F238E27FC236}">
                <a16:creationId xmlns:a16="http://schemas.microsoft.com/office/drawing/2014/main" id="{3E1D2E46-2F81-4148-93F1-E242A9D35A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4299" y="1286132"/>
            <a:ext cx="8763001" cy="513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2800" dirty="0" err="1">
                <a:ea typeface="ＭＳ Ｐゴシック" panose="020B0600070205080204" pitchFamily="34" charset="-128"/>
              </a:rPr>
              <a:t>Java</a:t>
            </a:r>
            <a:r>
              <a:rPr lang="ru-RU" altLang="ru-RU" sz="2800" dirty="0">
                <a:ea typeface="ＭＳ Ｐゴシック" panose="020B0600070205080204" pitchFamily="34" charset="-128"/>
              </a:rPr>
              <a:t> имеет заранее определенный набор исключений и ошибок, которые могут возникнуть во время выполнения</a:t>
            </a:r>
          </a:p>
          <a:p>
            <a:r>
              <a:rPr lang="ru-RU" altLang="ru-RU" sz="2800" dirty="0">
                <a:ea typeface="ＭＳ Ｐゴシック" panose="020B0600070205080204" pitchFamily="34" charset="-128"/>
              </a:rPr>
              <a:t>Программа может иметь дело с исключением в одном из трех способов:</a:t>
            </a:r>
          </a:p>
          <a:p>
            <a:pPr lvl="1" eaLnBrk="1" hangingPunct="1"/>
            <a:r>
              <a:rPr lang="ru-RU" altLang="ru-RU" i="1" dirty="0">
                <a:ea typeface="ＭＳ Ｐゴシック" panose="020B0600070205080204" pitchFamily="34" charset="-128"/>
              </a:rPr>
              <a:t>Игнорировать их</a:t>
            </a:r>
          </a:p>
          <a:p>
            <a:pPr lvl="1" eaLnBrk="1" hangingPunct="1"/>
            <a:r>
              <a:rPr lang="ru-RU" altLang="ru-RU" i="1" dirty="0">
                <a:ea typeface="ＭＳ Ｐゴシック" panose="020B0600070205080204" pitchFamily="34" charset="-128"/>
              </a:rPr>
              <a:t>Обработка, там где исключение произошла</a:t>
            </a:r>
          </a:p>
          <a:p>
            <a:pPr lvl="1" eaLnBrk="1" hangingPunct="1"/>
            <a:r>
              <a:rPr lang="ru-RU" altLang="ru-RU" i="1" dirty="0">
                <a:ea typeface="ＭＳ Ｐゴシック" panose="020B0600070205080204" pitchFamily="34" charset="-128"/>
              </a:rPr>
              <a:t>Обработка в другом месте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ru-RU" altLang="ru-RU" dirty="0">
                <a:ea typeface="ＭＳ Ｐゴシック" panose="020B0600070205080204" pitchFamily="34" charset="-128"/>
              </a:rPr>
              <a:t>Способ, в котором обрабатывается исключение является важным фактором проектирования программ</a:t>
            </a:r>
          </a:p>
        </p:txBody>
      </p:sp>
    </p:spTree>
    <p:extLst>
      <p:ext uri="{BB962C8B-B14F-4D97-AF65-F5344CB8AC3E}">
        <p14:creationId xmlns:p14="http://schemas.microsoft.com/office/powerpoint/2010/main" val="1141397694"/>
      </p:ext>
    </p:extLst>
  </p:cSld>
  <p:clrMapOvr>
    <a:masterClrMapping/>
  </p:clrMapOvr>
  <p:transition spd="slow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Footer Placeholder 3">
            <a:extLst>
              <a:ext uri="{FF2B5EF4-FFF2-40B4-BE49-F238E27FC236}">
                <a16:creationId xmlns:a16="http://schemas.microsoft.com/office/drawing/2014/main" id="{2CC5F111-898B-7142-826A-8AC65B5E6F98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21858" name="Slide Number Placeholder 4">
            <a:extLst>
              <a:ext uri="{FF2B5EF4-FFF2-40B4-BE49-F238E27FC236}">
                <a16:creationId xmlns:a16="http://schemas.microsoft.com/office/drawing/2014/main" id="{6273F481-084F-BA47-898B-D73C5784F8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F3AAFCED-4D9F-714D-9F80-1970AD68D10C}" type="slidenum">
              <a:rPr lang="en-US" altLang="ru-RU"/>
              <a:pPr/>
              <a:t>43</a:t>
            </a:fld>
            <a:endParaRPr lang="en-US" altLang="ru-RU"/>
          </a:p>
        </p:txBody>
      </p:sp>
      <p:sp>
        <p:nvSpPr>
          <p:cNvPr id="121859" name="Rectangle 2">
            <a:extLst>
              <a:ext uri="{FF2B5EF4-FFF2-40B4-BE49-F238E27FC236}">
                <a16:creationId xmlns:a16="http://schemas.microsoft.com/office/drawing/2014/main" id="{1EC94ED9-6095-AC44-BDDA-0A41596602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Обработка исключений</a:t>
            </a:r>
            <a:endParaRPr lang="en-US" altLang="ru-RU" sz="4000" dirty="0">
              <a:ea typeface="ＭＳ Ｐゴシック" panose="020B0600070205080204" pitchFamily="34" charset="-128"/>
            </a:endParaRPr>
          </a:p>
        </p:txBody>
      </p:sp>
      <p:sp>
        <p:nvSpPr>
          <p:cNvPr id="121860" name="Rectangle 3">
            <a:extLst>
              <a:ext uri="{FF2B5EF4-FFF2-40B4-BE49-F238E27FC236}">
                <a16:creationId xmlns:a16="http://schemas.microsoft.com/office/drawing/2014/main" id="{14B69106-BF04-1E42-9E4A-DB03979607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96389" y="1776548"/>
            <a:ext cx="8514875" cy="49290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70000"/>
              </a:spcBef>
            </a:pPr>
            <a:r>
              <a:rPr lang="ru-RU" altLang="ru-RU" sz="2800" dirty="0">
                <a:ea typeface="ＭＳ Ｐゴシック" panose="020B0600070205080204" pitchFamily="34" charset="-128"/>
              </a:rPr>
              <a:t>Если исключение игнорируется программой, то программа будет завершена </a:t>
            </a:r>
            <a:r>
              <a:rPr lang="ru-RU" altLang="ru-RU" sz="2800" dirty="0" err="1">
                <a:ea typeface="ＭＳ Ｐゴシック" panose="020B0600070205080204" pitchFamily="34" charset="-128"/>
              </a:rPr>
              <a:t>аварийно</a:t>
            </a:r>
            <a:r>
              <a:rPr lang="ru-RU" altLang="ru-RU" sz="2800" dirty="0">
                <a:ea typeface="ＭＳ Ｐゴシック" panose="020B0600070205080204" pitchFamily="34" charset="-128"/>
              </a:rPr>
              <a:t> и производится вывод соответствующего сообщения</a:t>
            </a:r>
          </a:p>
          <a:p>
            <a:pPr eaLnBrk="1" hangingPunct="1">
              <a:spcBef>
                <a:spcPct val="70000"/>
              </a:spcBef>
            </a:pPr>
            <a:r>
              <a:rPr lang="ru-RU" altLang="ru-RU" sz="2800" dirty="0">
                <a:ea typeface="ＭＳ Ｐゴシック" panose="020B0600070205080204" pitchFamily="34" charset="-128"/>
              </a:rPr>
              <a:t>Сообщение включает в себя трассировку стека вызовов:</a:t>
            </a:r>
            <a:endParaRPr lang="en-US" altLang="ru-RU" sz="2800" dirty="0">
              <a:ea typeface="ＭＳ Ｐゴシック" panose="020B0600070205080204" pitchFamily="34" charset="-128"/>
            </a:endParaRPr>
          </a:p>
          <a:p>
            <a:pPr lvl="1" eaLnBrk="1" hangingPunct="1">
              <a:spcBef>
                <a:spcPct val="70000"/>
              </a:spcBef>
            </a:pPr>
            <a:r>
              <a:rPr lang="ru-RU" altLang="ru-RU" dirty="0">
                <a:ea typeface="ＭＳ Ｐゴシック" panose="020B0600070205080204" pitchFamily="34" charset="-128"/>
              </a:rPr>
              <a:t>указывает на</a:t>
            </a:r>
            <a:r>
              <a:rPr lang="en-US" altLang="ru-RU" dirty="0">
                <a:ea typeface="ＭＳ Ｐゴシック" panose="020B0600070205080204" pitchFamily="34" charset="-128"/>
              </a:rPr>
              <a:t> </a:t>
            </a:r>
            <a:r>
              <a:rPr lang="ru-RU" altLang="ru-RU" dirty="0">
                <a:ea typeface="ＭＳ Ｐゴシック" panose="020B0600070205080204" pitchFamily="34" charset="-128"/>
              </a:rPr>
              <a:t>строку кода, где произошло исключение</a:t>
            </a:r>
          </a:p>
          <a:p>
            <a:pPr lvl="1" eaLnBrk="1" hangingPunct="1">
              <a:spcBef>
                <a:spcPct val="70000"/>
              </a:spcBef>
            </a:pPr>
            <a:r>
              <a:rPr lang="ru-RU" altLang="ru-RU" dirty="0">
                <a:ea typeface="ＭＳ Ｐゴシック" panose="020B0600070205080204" pitchFamily="34" charset="-128"/>
              </a:rPr>
              <a:t>показывает след вызова метода, который привел к попытке выполнения ошибочной строчки кода</a:t>
            </a:r>
            <a:endParaRPr lang="en-US" altLang="ru-RU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5634233"/>
      </p:ext>
    </p:extLst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Title 1">
            <a:extLst>
              <a:ext uri="{FF2B5EF4-FFF2-40B4-BE49-F238E27FC236}">
                <a16:creationId xmlns:a16="http://schemas.microsoft.com/office/drawing/2014/main" id="{42013D3A-2BF0-CA42-8502-07E921F7F73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4000" b="1" dirty="0">
                <a:ea typeface="ＭＳ Ｐゴシック" panose="020B0600070205080204" pitchFamily="34" charset="-128"/>
              </a:rPr>
              <a:t>Служебные слова 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122882" name="Content Placeholder 2">
            <a:extLst>
              <a:ext uri="{FF2B5EF4-FFF2-40B4-BE49-F238E27FC236}">
                <a16:creationId xmlns:a16="http://schemas.microsoft.com/office/drawing/2014/main" id="{6E9E0322-B368-794A-873A-58361E2DFB45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195943" y="1711234"/>
            <a:ext cx="8948058" cy="487212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2400" b="1" dirty="0" err="1">
                <a:ea typeface="ＭＳ Ｐゴシック" panose="020B0600070205080204" pitchFamily="34" charset="-128"/>
              </a:rPr>
              <a:t>try</a:t>
            </a:r>
            <a:r>
              <a:rPr lang="ru-RU" altLang="ru-RU" sz="2400" b="1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- данное ключевое слово используется для отметки начала блока кода, который потенциально может привести к ошибке. </a:t>
            </a:r>
          </a:p>
          <a:p>
            <a:r>
              <a:rPr lang="ru-RU" altLang="ru-RU" sz="2400" b="1" dirty="0" err="1">
                <a:ea typeface="ＭＳ Ｐゴシック" panose="020B0600070205080204" pitchFamily="34" charset="-128"/>
              </a:rPr>
              <a:t>catch</a:t>
            </a:r>
            <a:r>
              <a:rPr lang="ru-RU" altLang="ru-RU" sz="2400" b="1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- ключевое слово для отметки начала блока кода, предназначенного для перехвата и обработки исключений.</a:t>
            </a:r>
          </a:p>
          <a:p>
            <a:r>
              <a:rPr lang="ru-RU" altLang="ru-RU" sz="2400" b="1" dirty="0" err="1">
                <a:ea typeface="ＭＳ Ｐゴシック" panose="020B0600070205080204" pitchFamily="34" charset="-128"/>
              </a:rPr>
              <a:t>finally</a:t>
            </a:r>
            <a:r>
              <a:rPr lang="ru-RU" altLang="ru-RU" sz="2400" b="1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- ключевое слово для отметки начала блока кода, которое является дополнительным. Этот блок помещается после последнего блока '</a:t>
            </a:r>
            <a:r>
              <a:rPr lang="ru-RU" altLang="ru-RU" sz="2400" dirty="0" err="1">
                <a:ea typeface="ＭＳ Ｐゴシック" panose="020B0600070205080204" pitchFamily="34" charset="-128"/>
              </a:rPr>
              <a:t>catch</a:t>
            </a:r>
            <a:r>
              <a:rPr lang="ru-RU" altLang="ru-RU" sz="2400" dirty="0">
                <a:ea typeface="ＭＳ Ｐゴシック" panose="020B0600070205080204" pitchFamily="34" charset="-128"/>
              </a:rPr>
              <a:t>'. Управление обычно передаётся в блок '</a:t>
            </a:r>
            <a:r>
              <a:rPr lang="ru-RU" altLang="ru-RU" sz="2400" dirty="0" err="1">
                <a:ea typeface="ＭＳ Ｐゴシック" panose="020B0600070205080204" pitchFamily="34" charset="-128"/>
              </a:rPr>
              <a:t>finally</a:t>
            </a:r>
            <a:r>
              <a:rPr lang="ru-RU" altLang="ru-RU" sz="2400" dirty="0">
                <a:ea typeface="ＭＳ Ｐゴシック" panose="020B0600070205080204" pitchFamily="34" charset="-128"/>
              </a:rPr>
              <a:t>' в любом случае. </a:t>
            </a:r>
          </a:p>
          <a:p>
            <a:r>
              <a:rPr lang="ru-RU" altLang="ru-RU" sz="2400" b="1" dirty="0" err="1">
                <a:ea typeface="ＭＳ Ｐゴシック" panose="020B0600070205080204" pitchFamily="34" charset="-128"/>
              </a:rPr>
              <a:t>throw</a:t>
            </a:r>
            <a:r>
              <a:rPr lang="ru-RU" altLang="ru-RU" sz="2400" b="1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- служит для генерации исключений.</a:t>
            </a:r>
          </a:p>
          <a:p>
            <a:r>
              <a:rPr lang="ru-RU" altLang="ru-RU" sz="2400" b="1" dirty="0" err="1">
                <a:ea typeface="ＭＳ Ｐゴシック" panose="020B0600070205080204" pitchFamily="34" charset="-128"/>
              </a:rPr>
              <a:t>throws</a:t>
            </a:r>
            <a:r>
              <a:rPr lang="ru-RU" altLang="ru-RU" sz="2400" b="1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- ключевое слово, которое прописывается в сигнатуре метода, и обозначающее что метод потенциально может выбросить исключение с указанным типом.</a:t>
            </a:r>
            <a:endParaRPr lang="en-US" altLang="ru-RU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47320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Заголовок 2"/>
          <p:cNvSpPr>
            <a:spLocks noGrp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ru-RU" sz="4000" b="1" dirty="0">
                <a:ea typeface="ＭＳ Ｐゴシック" panose="020B0600070205080204" pitchFamily="34" charset="-128"/>
              </a:rPr>
              <a:t>Исключения </a:t>
            </a:r>
            <a:r>
              <a:rPr lang="en-US" sz="4000" b="1" dirty="0">
                <a:ea typeface="ＭＳ Ｐゴシック" panose="020B0600070205080204" pitchFamily="34" charset="-128"/>
              </a:rPr>
              <a:t>Java</a:t>
            </a:r>
            <a:endParaRPr 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75778" name="Текст 3"/>
          <p:cNvSpPr>
            <a:spLocks noGrp="1"/>
          </p:cNvSpPr>
          <p:nvPr>
            <p:ph type="body" idx="4294967295"/>
          </p:nvPr>
        </p:nvSpPr>
        <p:spPr bwMode="auto">
          <a:xfrm>
            <a:off x="381000" y="1219201"/>
            <a:ext cx="8305800" cy="54864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Представляют особый механизм, который позволяет защитить ваш код от ошибок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dirty="0">
                <a:latin typeface="Courier New"/>
                <a:ea typeface="Microsoft YaHei" charset="0"/>
                <a:cs typeface="Courier New"/>
              </a:rPr>
              <a:t>try{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.....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// </a:t>
            </a:r>
            <a:r>
              <a:rPr lang="ru-RU" dirty="0">
                <a:latin typeface="Courier New"/>
                <a:ea typeface="Microsoft YaHei" charset="0"/>
                <a:cs typeface="Courier New"/>
              </a:rPr>
              <a:t>блок операторов который выполняем</a:t>
            </a:r>
            <a:endParaRPr lang="is-IS" dirty="0">
              <a:latin typeface="Courier New"/>
              <a:ea typeface="Microsoft YaHei" charset="0"/>
              <a:cs typeface="Courier New"/>
            </a:endParaRP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      } catch(</a:t>
            </a:r>
            <a:r>
              <a:rPr lang="ru-RU" dirty="0" err="1">
                <a:latin typeface="Courier New"/>
                <a:ea typeface="Microsoft YaHei" charset="0"/>
                <a:cs typeface="Courier New"/>
              </a:rPr>
              <a:t>Класс_исключения</a:t>
            </a:r>
            <a:r>
              <a:rPr lang="ru-RU" dirty="0">
                <a:latin typeface="Courier New"/>
                <a:ea typeface="Microsoft YaHei" charset="0"/>
                <a:cs typeface="Courier New"/>
              </a:rPr>
              <a:t> имя</a:t>
            </a:r>
            <a:r>
              <a:rPr lang="is-IS" dirty="0">
                <a:latin typeface="Courier New"/>
                <a:ea typeface="Microsoft YaHei" charset="0"/>
                <a:cs typeface="Courier New"/>
              </a:rPr>
              <a:t>){</a:t>
            </a:r>
            <a:endParaRPr lang="ru-RU" dirty="0">
              <a:latin typeface="Courier New"/>
              <a:ea typeface="Microsoft YaHei" charset="0"/>
              <a:cs typeface="Courier New"/>
            </a:endParaRP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…</a:t>
            </a:r>
            <a:r>
              <a:rPr lang="ru-RU" dirty="0">
                <a:latin typeface="Courier New"/>
                <a:ea typeface="Microsoft YaHei" charset="0"/>
                <a:cs typeface="Courier New"/>
              </a:rPr>
              <a:t> 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Courier New"/>
                <a:ea typeface="Microsoft YaHei" charset="0"/>
                <a:cs typeface="Courier New"/>
              </a:rPr>
              <a:t>// сюда попадаем, если что-то пошло не так</a:t>
            </a:r>
            <a:endParaRPr lang="is-IS" dirty="0">
              <a:latin typeface="Courier New"/>
              <a:ea typeface="Microsoft YaHei" charset="0"/>
              <a:cs typeface="Courier New"/>
            </a:endParaRP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is-IS" dirty="0">
                <a:latin typeface="Courier New"/>
                <a:ea typeface="Microsoft YaHei" charset="0"/>
                <a:cs typeface="Courier New"/>
              </a:rPr>
              <a:t>}</a:t>
            </a:r>
            <a:endParaRPr lang="ru-RU" dirty="0">
              <a:latin typeface="Courier New"/>
              <a:ea typeface="Microsoft YaHei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25305008"/>
      </p:ext>
    </p:extLst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Заголовок 2"/>
          <p:cNvSpPr>
            <a:spLocks noGrp="1"/>
          </p:cNvSpPr>
          <p:nvPr>
            <p:ph type="title" idx="4294967295"/>
          </p:nvPr>
        </p:nvSpPr>
        <p:spPr bwMode="auto">
          <a:xfrm>
            <a:off x="444137" y="274638"/>
            <a:ext cx="8229600" cy="1143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ru-RU" sz="4000" b="1" dirty="0">
                <a:ea typeface="ＭＳ Ｐゴシック" panose="020B0600070205080204" pitchFamily="34" charset="-128"/>
              </a:rPr>
              <a:t>Исключения </a:t>
            </a:r>
            <a:r>
              <a:rPr lang="en-US" sz="4000" b="1" dirty="0">
                <a:ea typeface="ＭＳ Ｐゴシック" panose="020B0600070205080204" pitchFamily="34" charset="-128"/>
              </a:rPr>
              <a:t>Java</a:t>
            </a:r>
            <a:endParaRPr 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75778" name="Текст 3"/>
          <p:cNvSpPr>
            <a:spLocks noGrp="1"/>
          </p:cNvSpPr>
          <p:nvPr>
            <p:ph type="body" idx="4294967295"/>
          </p:nvPr>
        </p:nvSpPr>
        <p:spPr bwMode="auto">
          <a:xfrm>
            <a:off x="457200" y="1604963"/>
            <a:ext cx="8045450" cy="51006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b="1" dirty="0" err="1">
                <a:latin typeface="Arial" charset="0"/>
                <a:ea typeface="Microsoft YaHei" charset="0"/>
                <a:cs typeface="Microsoft YaHei" charset="0"/>
              </a:rPr>
              <a:t>int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a = 5;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b="1" dirty="0" err="1">
                <a:latin typeface="Arial" charset="0"/>
                <a:ea typeface="Microsoft YaHei" charset="0"/>
                <a:cs typeface="Microsoft YaHei" charset="0"/>
              </a:rPr>
              <a:t>int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b = 0;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b="1" dirty="0">
                <a:latin typeface="Arial" charset="0"/>
                <a:ea typeface="Microsoft YaHei" charset="0"/>
                <a:cs typeface="Microsoft YaHei" charset="0"/>
              </a:rPr>
              <a:t>try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{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       </a:t>
            </a:r>
            <a:r>
              <a:rPr lang="en-US" b="1" dirty="0">
                <a:latin typeface="Arial" charset="0"/>
                <a:ea typeface="Microsoft YaHei" charset="0"/>
                <a:cs typeface="Microsoft YaHei" charset="0"/>
              </a:rPr>
              <a:t>float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c = a / b;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} </a:t>
            </a:r>
            <a:r>
              <a:rPr lang="en-US" b="1" dirty="0">
                <a:latin typeface="Arial" charset="0"/>
                <a:ea typeface="Microsoft YaHei" charset="0"/>
                <a:cs typeface="Microsoft YaHei" charset="0"/>
              </a:rPr>
              <a:t>catch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(</a:t>
            </a:r>
            <a:r>
              <a:rPr lang="en-US" dirty="0" err="1">
                <a:latin typeface="Arial" charset="0"/>
                <a:ea typeface="Microsoft YaHei" charset="0"/>
                <a:cs typeface="Microsoft YaHei" charset="0"/>
              </a:rPr>
              <a:t>ArithmeticException</a:t>
            </a:r>
            <a:r>
              <a:rPr lang="en-US" dirty="0">
                <a:latin typeface="Arial" charset="0"/>
                <a:ea typeface="Microsoft YaHei" charset="0"/>
                <a:cs typeface="Microsoft YaHei" charset="0"/>
              </a:rPr>
              <a:t> e) {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     </a:t>
            </a:r>
            <a:r>
              <a:rPr lang="ru-RU" dirty="0" err="1">
                <a:latin typeface="Arial" charset="0"/>
                <a:ea typeface="Microsoft YaHei" charset="0"/>
                <a:cs typeface="Microsoft YaHei" charset="0"/>
              </a:rPr>
              <a:t>System.out.println</a:t>
            </a: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("Делить на ноль нельзя!");</a:t>
            </a:r>
          </a:p>
          <a:p>
            <a:pPr marL="0" lvl="1" indent="0">
              <a:spcBef>
                <a:spcPct val="0"/>
              </a:spcBef>
              <a:spcAft>
                <a:spcPts val="1138"/>
              </a:spcAft>
              <a:buSzPct val="75000"/>
              <a:buFont typeface="StarSymbol" charset="0"/>
              <a:buNone/>
            </a:pPr>
            <a:r>
              <a:rPr lang="ru-RU" dirty="0">
                <a:latin typeface="Arial" charset="0"/>
                <a:ea typeface="Microsoft YaHei" charset="0"/>
                <a:cs typeface="Microsoft YaHei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74300085"/>
      </p:ext>
    </p:extLst>
  </p:cSld>
  <p:clrMapOvr>
    <a:masterClrMapping/>
  </p:clrMapOvr>
  <p:transition spd="slow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Заголовок 1"/>
          <p:cNvSpPr>
            <a:spLocks noGrp="1"/>
          </p:cNvSpPr>
          <p:nvPr>
            <p:ph type="title"/>
          </p:nvPr>
        </p:nvSpPr>
        <p:spPr bwMode="auto">
          <a:xfrm>
            <a:off x="1138736" y="429294"/>
            <a:ext cx="7640139" cy="76886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ru-RU" sz="4000" b="1" dirty="0">
                <a:ea typeface="ＭＳ Ｐゴシック" panose="020B0600070205080204" pitchFamily="34" charset="-128"/>
              </a:rPr>
              <a:t>Иерархия исключений в </a:t>
            </a:r>
            <a:r>
              <a:rPr lang="en-US" sz="4000" b="1" dirty="0">
                <a:ea typeface="ＭＳ Ｐゴシック" panose="020B0600070205080204" pitchFamily="34" charset="-128"/>
              </a:rPr>
              <a:t>Java</a:t>
            </a:r>
            <a:endParaRPr 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9" name="Блок-схема: процесс 8"/>
          <p:cNvSpPr/>
          <p:nvPr/>
        </p:nvSpPr>
        <p:spPr>
          <a:xfrm>
            <a:off x="3551238" y="1295400"/>
            <a:ext cx="2286000" cy="1066800"/>
          </a:xfrm>
          <a:prstGeom prst="flowChartProces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Object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8" name="Блок-схема: процесс 17"/>
          <p:cNvSpPr/>
          <p:nvPr/>
        </p:nvSpPr>
        <p:spPr>
          <a:xfrm>
            <a:off x="3551238" y="2743200"/>
            <a:ext cx="2286000" cy="1066800"/>
          </a:xfrm>
          <a:prstGeom prst="flowChartProcess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solidFill>
                  <a:schemeClr val="tx1"/>
                </a:solidFill>
              </a:rPr>
              <a:t>Throwable</a:t>
            </a:r>
            <a:r>
              <a:rPr lang="en-US" dirty="0">
                <a:solidFill>
                  <a:schemeClr val="tx1"/>
                </a:solidFill>
              </a:rPr>
              <a:t> (Checked)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9" name="Блок-схема: процесс 18"/>
          <p:cNvSpPr/>
          <p:nvPr/>
        </p:nvSpPr>
        <p:spPr>
          <a:xfrm>
            <a:off x="2286000" y="4325938"/>
            <a:ext cx="2286000" cy="1066800"/>
          </a:xfrm>
          <a:prstGeom prst="flowChartProcess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Error (Unchecked)</a:t>
            </a:r>
            <a:endParaRPr lang="ru-RU" dirty="0">
              <a:solidFill>
                <a:schemeClr val="tx1"/>
              </a:solidFill>
            </a:endParaRPr>
          </a:p>
          <a:p>
            <a:pPr algn="ctr">
              <a:defRPr/>
            </a:pP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0" name="Блок-схема: процесс 19"/>
          <p:cNvSpPr/>
          <p:nvPr/>
        </p:nvSpPr>
        <p:spPr>
          <a:xfrm>
            <a:off x="5029200" y="4319588"/>
            <a:ext cx="2286000" cy="1066800"/>
          </a:xfrm>
          <a:prstGeom prst="flowChartProcess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Exception (Checked)</a:t>
            </a:r>
            <a:endParaRPr lang="ru-RU" dirty="0">
              <a:solidFill>
                <a:schemeClr val="tx1"/>
              </a:solidFill>
            </a:endParaRPr>
          </a:p>
          <a:p>
            <a:pPr algn="ctr">
              <a:defRPr/>
            </a:pP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2" name="Блок-схема: процесс 21"/>
          <p:cNvSpPr/>
          <p:nvPr/>
        </p:nvSpPr>
        <p:spPr>
          <a:xfrm>
            <a:off x="6492875" y="5638800"/>
            <a:ext cx="2286000" cy="1066800"/>
          </a:xfrm>
          <a:prstGeom prst="flowChartProcess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solidFill>
                  <a:schemeClr val="tx1"/>
                </a:solidFill>
              </a:rPr>
              <a:t>RuntimeException</a:t>
            </a:r>
            <a:r>
              <a:rPr lang="en-US" dirty="0">
                <a:solidFill>
                  <a:schemeClr val="tx1"/>
                </a:solidFill>
              </a:rPr>
              <a:t> (Unchecked)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29" name="Прямая соединительная линия 28"/>
          <p:cNvCxnSpPr>
            <a:stCxn id="30" idx="3"/>
          </p:cNvCxnSpPr>
          <p:nvPr/>
        </p:nvCxnSpPr>
        <p:spPr>
          <a:xfrm>
            <a:off x="4694238" y="2590800"/>
            <a:ext cx="0" cy="152400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30" name="Равнобедренный треугольник 29"/>
          <p:cNvSpPr/>
          <p:nvPr/>
        </p:nvSpPr>
        <p:spPr>
          <a:xfrm>
            <a:off x="4541838" y="2362200"/>
            <a:ext cx="304800" cy="228600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schemeClr val="tx1"/>
              </a:solidFill>
            </a:endParaRPr>
          </a:p>
        </p:txBody>
      </p:sp>
      <p:sp>
        <p:nvSpPr>
          <p:cNvPr id="33" name="Равнобедренный треугольник 32"/>
          <p:cNvSpPr/>
          <p:nvPr/>
        </p:nvSpPr>
        <p:spPr>
          <a:xfrm>
            <a:off x="4541838" y="3810000"/>
            <a:ext cx="304800" cy="228600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schemeClr val="tx1"/>
              </a:solidFill>
            </a:endParaRPr>
          </a:p>
        </p:txBody>
      </p:sp>
      <p:sp>
        <p:nvSpPr>
          <p:cNvPr id="34" name="Равнобедренный треугольник 33"/>
          <p:cNvSpPr/>
          <p:nvPr/>
        </p:nvSpPr>
        <p:spPr>
          <a:xfrm>
            <a:off x="5883275" y="5392738"/>
            <a:ext cx="304800" cy="228600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schemeClr val="tx1"/>
              </a:solidFill>
            </a:endParaRPr>
          </a:p>
        </p:txBody>
      </p:sp>
      <p:cxnSp>
        <p:nvCxnSpPr>
          <p:cNvPr id="36" name="Прямая соединительная линия 35"/>
          <p:cNvCxnSpPr/>
          <p:nvPr/>
        </p:nvCxnSpPr>
        <p:spPr>
          <a:xfrm>
            <a:off x="3048000" y="4191000"/>
            <a:ext cx="335280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40" name="Прямая соединительная линия 39"/>
          <p:cNvCxnSpPr/>
          <p:nvPr/>
        </p:nvCxnSpPr>
        <p:spPr>
          <a:xfrm>
            <a:off x="3063875" y="4191000"/>
            <a:ext cx="0" cy="128588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42" name="Прямая соединительная линия 41"/>
          <p:cNvCxnSpPr/>
          <p:nvPr/>
        </p:nvCxnSpPr>
        <p:spPr>
          <a:xfrm>
            <a:off x="6381750" y="4191000"/>
            <a:ext cx="0" cy="119063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43" name="Прямая соединительная линия 42"/>
          <p:cNvCxnSpPr/>
          <p:nvPr/>
        </p:nvCxnSpPr>
        <p:spPr>
          <a:xfrm>
            <a:off x="4702175" y="4038600"/>
            <a:ext cx="0" cy="152400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44" name="Прямая соединительная линия 43"/>
          <p:cNvCxnSpPr/>
          <p:nvPr/>
        </p:nvCxnSpPr>
        <p:spPr>
          <a:xfrm>
            <a:off x="6035675" y="5638800"/>
            <a:ext cx="0" cy="533400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45" name="Прямая соединительная линия 44"/>
          <p:cNvCxnSpPr/>
          <p:nvPr/>
        </p:nvCxnSpPr>
        <p:spPr>
          <a:xfrm>
            <a:off x="6035675" y="6172200"/>
            <a:ext cx="441325" cy="0"/>
          </a:xfrm>
          <a:prstGeom prst="lin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4024223493"/>
      </p:ext>
    </p:extLst>
  </p:cSld>
  <p:clrMapOvr>
    <a:masterClrMapping/>
  </p:clrMapOvr>
  <p:transition spd="med">
    <p:wheel spokes="1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Title 1">
            <a:extLst>
              <a:ext uri="{FF2B5EF4-FFF2-40B4-BE49-F238E27FC236}">
                <a16:creationId xmlns:a16="http://schemas.microsoft.com/office/drawing/2014/main" id="{D81552A8-ED48-7743-957A-8C28D171C86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04800" y="117987"/>
            <a:ext cx="8382000" cy="12996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4000" b="1" dirty="0">
                <a:ea typeface="ＭＳ Ｐゴシック" panose="020B0600070205080204" pitchFamily="34" charset="-128"/>
              </a:rPr>
              <a:t>Пример: вычисление площади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 </a:t>
            </a:r>
            <a:r>
              <a:rPr lang="ru-RU" altLang="ru-RU" sz="4000" b="1" dirty="0">
                <a:ea typeface="ＭＳ Ｐゴシック" panose="020B0600070205080204" pitchFamily="34" charset="-128"/>
              </a:rPr>
              <a:t>треугольника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123906" name="Content Placeholder 2">
            <a:extLst>
              <a:ext uri="{FF2B5EF4-FFF2-40B4-BE49-F238E27FC236}">
                <a16:creationId xmlns:a16="http://schemas.microsoft.com/office/drawing/2014/main" id="{52FDABFC-61E6-564D-8926-8C19C45425FD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04800" y="1417638"/>
            <a:ext cx="8382000" cy="4678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Tx/>
              <a:buNone/>
            </a:pPr>
            <a:r>
              <a:rPr lang="en-US" altLang="ru-RU" sz="2400" b="1" dirty="0">
                <a:ea typeface="ＭＳ Ｐゴシック" panose="020B0600070205080204" pitchFamily="34" charset="-128"/>
              </a:rPr>
              <a:t>public</a:t>
            </a:r>
            <a:r>
              <a:rPr lang="en-US" altLang="ru-RU" sz="2400" dirty="0">
                <a:ea typeface="ＭＳ Ｐゴシック" panose="020B0600070205080204" pitchFamily="34" charset="-128"/>
              </a:rPr>
              <a:t> </a:t>
            </a:r>
            <a:r>
              <a:rPr lang="en-US" altLang="ru-RU" sz="2400" b="1" dirty="0">
                <a:ea typeface="ＭＳ Ｐゴシック" panose="020B0600070205080204" pitchFamily="34" charset="-128"/>
              </a:rPr>
              <a:t>static</a:t>
            </a:r>
            <a:r>
              <a:rPr lang="en-US" altLang="ru-RU" sz="2400" dirty="0">
                <a:ea typeface="ＭＳ Ｐゴシック" panose="020B0600070205080204" pitchFamily="34" charset="-128"/>
              </a:rPr>
              <a:t> </a:t>
            </a:r>
            <a:r>
              <a:rPr lang="en-US" altLang="ru-RU" sz="2400" b="1" dirty="0">
                <a:ea typeface="ＭＳ Ｐゴシック" panose="020B0600070205080204" pitchFamily="34" charset="-128"/>
              </a:rPr>
              <a:t>void</a:t>
            </a:r>
            <a:r>
              <a:rPr lang="en-US" altLang="ru-RU" sz="2400" dirty="0">
                <a:ea typeface="ＭＳ Ｐゴシック" panose="020B0600070205080204" pitchFamily="34" charset="-128"/>
              </a:rPr>
              <a:t> main(String[] </a:t>
            </a:r>
            <a:r>
              <a:rPr lang="en-US" altLang="ru-RU" sz="2400" dirty="0" err="1">
                <a:ea typeface="ＭＳ Ｐゴシック" panose="020B0600070205080204" pitchFamily="34" charset="-128"/>
              </a:rPr>
              <a:t>args</a:t>
            </a:r>
            <a:r>
              <a:rPr lang="en-US" altLang="ru-RU" sz="2400" dirty="0">
                <a:ea typeface="ＭＳ Ｐゴシック" panose="020B0600070205080204" pitchFamily="34" charset="-128"/>
              </a:rPr>
              <a:t>) { </a:t>
            </a:r>
          </a:p>
          <a:p>
            <a:pPr marL="0" indent="0">
              <a:buFontTx/>
              <a:buNone/>
            </a:pPr>
            <a:r>
              <a:rPr lang="en-US" altLang="ru-RU" sz="2400" dirty="0">
                <a:ea typeface="ＭＳ Ｐゴシック" panose="020B0600070205080204" pitchFamily="34" charset="-128"/>
              </a:rPr>
              <a:t>        </a:t>
            </a:r>
            <a:r>
              <a:rPr lang="en-US" altLang="ru-RU" sz="2400" dirty="0" err="1"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2400" dirty="0">
                <a:ea typeface="ＭＳ Ｐゴシック" panose="020B0600070205080204" pitchFamily="34" charset="-128"/>
              </a:rPr>
              <a:t>(</a:t>
            </a:r>
            <a:r>
              <a:rPr lang="en-US" altLang="ru-RU" sz="2400" dirty="0" err="1">
                <a:ea typeface="ＭＳ Ｐゴシック" panose="020B0600070205080204" pitchFamily="34" charset="-128"/>
              </a:rPr>
              <a:t>getAreaValue</a:t>
            </a:r>
            <a:r>
              <a:rPr lang="en-US" altLang="ru-RU" sz="2400" dirty="0">
                <a:ea typeface="ＭＳ Ｐゴシック" panose="020B0600070205080204" pitchFamily="34" charset="-128"/>
              </a:rPr>
              <a:t>(-1, 100)); </a:t>
            </a:r>
          </a:p>
          <a:p>
            <a:pPr marL="0" indent="0">
              <a:buFontTx/>
              <a:buNone/>
            </a:pPr>
            <a:r>
              <a:rPr lang="is-IS" altLang="ru-RU" sz="2400" dirty="0">
                <a:ea typeface="ＭＳ Ｐゴシック" panose="020B0600070205080204" pitchFamily="34" charset="-128"/>
              </a:rPr>
              <a:t>    }    </a:t>
            </a:r>
          </a:p>
          <a:p>
            <a:pPr marL="0" indent="0">
              <a:buFontTx/>
              <a:buNone/>
            </a:pPr>
            <a:r>
              <a:rPr lang="en-US" altLang="ru-RU" sz="2400" dirty="0">
                <a:ea typeface="ＭＳ Ｐゴシック" panose="020B0600070205080204" pitchFamily="34" charset="-128"/>
              </a:rPr>
              <a:t>    </a:t>
            </a:r>
            <a:r>
              <a:rPr lang="en-US" altLang="ru-RU" sz="2400" b="1" dirty="0">
                <a:ea typeface="ＭＳ Ｐゴシック" panose="020B0600070205080204" pitchFamily="34" charset="-128"/>
              </a:rPr>
              <a:t>public</a:t>
            </a:r>
            <a:r>
              <a:rPr lang="en-US" altLang="ru-RU" sz="2400" dirty="0">
                <a:ea typeface="ＭＳ Ｐゴシック" panose="020B0600070205080204" pitchFamily="34" charset="-128"/>
              </a:rPr>
              <a:t> </a:t>
            </a:r>
            <a:r>
              <a:rPr lang="en-US" altLang="ru-RU" sz="2400" b="1" dirty="0">
                <a:ea typeface="ＭＳ Ｐゴシック" panose="020B0600070205080204" pitchFamily="34" charset="-128"/>
              </a:rPr>
              <a:t>static</a:t>
            </a:r>
            <a:r>
              <a:rPr lang="en-US" altLang="ru-RU" sz="2400" dirty="0">
                <a:ea typeface="ＭＳ Ｐゴシック" panose="020B0600070205080204" pitchFamily="34" charset="-128"/>
              </a:rPr>
              <a:t> </a:t>
            </a:r>
            <a:r>
              <a:rPr lang="en-US" altLang="ru-RU" sz="2400" b="1" dirty="0">
                <a:ea typeface="ＭＳ Ｐゴシック" panose="020B0600070205080204" pitchFamily="34" charset="-128"/>
              </a:rPr>
              <a:t>int</a:t>
            </a:r>
            <a:r>
              <a:rPr lang="en-US" altLang="ru-RU" sz="2400" dirty="0"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ea typeface="ＭＳ Ｐゴシック" panose="020B0600070205080204" pitchFamily="34" charset="-128"/>
              </a:rPr>
              <a:t>getAreaValue</a:t>
            </a:r>
            <a:r>
              <a:rPr lang="en-US" altLang="ru-RU" sz="2400" dirty="0">
                <a:ea typeface="ＭＳ Ｐゴシック" panose="020B0600070205080204" pitchFamily="34" charset="-128"/>
              </a:rPr>
              <a:t>(</a:t>
            </a:r>
            <a:r>
              <a:rPr lang="en-US" altLang="ru-RU" sz="2400" b="1" dirty="0">
                <a:ea typeface="ＭＳ Ｐゴシック" panose="020B0600070205080204" pitchFamily="34" charset="-128"/>
              </a:rPr>
              <a:t>int</a:t>
            </a:r>
            <a:r>
              <a:rPr lang="en-US" altLang="ru-RU" sz="2400" dirty="0">
                <a:ea typeface="ＭＳ Ｐゴシック" panose="020B0600070205080204" pitchFamily="34" charset="-128"/>
              </a:rPr>
              <a:t> x, </a:t>
            </a:r>
            <a:r>
              <a:rPr lang="en-US" altLang="ru-RU" sz="2400" b="1" dirty="0">
                <a:ea typeface="ＭＳ Ｐゴシック" panose="020B0600070205080204" pitchFamily="34" charset="-128"/>
              </a:rPr>
              <a:t>int</a:t>
            </a:r>
            <a:r>
              <a:rPr lang="en-US" altLang="ru-RU" sz="2400" dirty="0">
                <a:ea typeface="ＭＳ Ｐゴシック" panose="020B0600070205080204" pitchFamily="34" charset="-128"/>
              </a:rPr>
              <a:t> y){ </a:t>
            </a:r>
          </a:p>
          <a:p>
            <a:pPr marL="0" indent="0">
              <a:buFontTx/>
              <a:buNone/>
            </a:pPr>
            <a:r>
              <a:rPr lang="en-US" altLang="ru-RU" sz="2400" dirty="0">
                <a:ea typeface="ＭＳ Ｐゴシック" panose="020B0600070205080204" pitchFamily="34" charset="-128"/>
              </a:rPr>
              <a:t>        </a:t>
            </a:r>
            <a:r>
              <a:rPr lang="en-US" altLang="ru-RU" sz="2400" b="1" dirty="0">
                <a:ea typeface="ＭＳ Ｐゴシック" panose="020B0600070205080204" pitchFamily="34" charset="-128"/>
              </a:rPr>
              <a:t>if</a:t>
            </a:r>
            <a:r>
              <a:rPr lang="en-US" altLang="ru-RU" sz="2400" dirty="0">
                <a:ea typeface="ＭＳ Ｐゴシック" panose="020B0600070205080204" pitchFamily="34" charset="-128"/>
              </a:rPr>
              <a:t>(x &lt; 0 || y &lt; 0) </a:t>
            </a:r>
            <a:r>
              <a:rPr lang="en-US" altLang="ru-RU" sz="2400" b="1" dirty="0">
                <a:ea typeface="ＭＳ Ｐゴシック" panose="020B0600070205080204" pitchFamily="34" charset="-128"/>
              </a:rPr>
              <a:t>throw</a:t>
            </a:r>
            <a:r>
              <a:rPr lang="en-US" altLang="ru-RU" sz="2400" dirty="0">
                <a:ea typeface="ＭＳ Ｐゴシック" panose="020B0600070205080204" pitchFamily="34" charset="-128"/>
              </a:rPr>
              <a:t> </a:t>
            </a:r>
            <a:r>
              <a:rPr lang="en-US" altLang="ru-RU" sz="2400" b="1" dirty="0">
                <a:ea typeface="ＭＳ Ｐゴシック" panose="020B0600070205080204" pitchFamily="34" charset="-128"/>
              </a:rPr>
              <a:t>new</a:t>
            </a:r>
            <a:r>
              <a:rPr lang="en-US" altLang="ru-RU" sz="2400" dirty="0"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ea typeface="ＭＳ Ｐゴシック" panose="020B0600070205080204" pitchFamily="34" charset="-128"/>
              </a:rPr>
              <a:t>IllegalArgumentException</a:t>
            </a:r>
            <a:r>
              <a:rPr lang="en-US" altLang="ru-RU" sz="2400" dirty="0">
                <a:ea typeface="ＭＳ Ｐゴシック" panose="020B0600070205080204" pitchFamily="34" charset="-128"/>
              </a:rPr>
              <a:t>("value of 'x' or 'y' is negative: x="+x+", y="+y); </a:t>
            </a:r>
          </a:p>
          <a:p>
            <a:pPr marL="0" indent="0">
              <a:buFontTx/>
              <a:buNone/>
            </a:pPr>
            <a:r>
              <a:rPr lang="is-IS" altLang="ru-RU" sz="2400" dirty="0">
                <a:ea typeface="ＭＳ Ｐゴシック" panose="020B0600070205080204" pitchFamily="34" charset="-128"/>
              </a:rPr>
              <a:t>        </a:t>
            </a:r>
            <a:r>
              <a:rPr lang="is-IS" altLang="ru-RU" sz="2400" b="1" dirty="0">
                <a:ea typeface="ＭＳ Ｐゴシック" panose="020B0600070205080204" pitchFamily="34" charset="-128"/>
              </a:rPr>
              <a:t>return</a:t>
            </a:r>
            <a:r>
              <a:rPr lang="is-IS" altLang="ru-RU" sz="2400" dirty="0">
                <a:ea typeface="ＭＳ Ｐゴシック" panose="020B0600070205080204" pitchFamily="34" charset="-128"/>
              </a:rPr>
              <a:t> x*y; </a:t>
            </a:r>
          </a:p>
          <a:p>
            <a:pPr marL="0" indent="0">
              <a:buFontTx/>
              <a:buNone/>
            </a:pPr>
            <a:r>
              <a:rPr lang="is-IS" altLang="ru-RU" sz="2400" dirty="0">
                <a:ea typeface="ＭＳ Ｐゴシック" panose="020B0600070205080204" pitchFamily="34" charset="-128"/>
              </a:rPr>
              <a:t>    } </a:t>
            </a:r>
            <a:endParaRPr lang="en-US" altLang="ru-RU" sz="2400" dirty="0">
              <a:ea typeface="ＭＳ Ｐゴシック" panose="020B0600070205080204" pitchFamily="34" charset="-128"/>
            </a:endParaRPr>
          </a:p>
        </p:txBody>
      </p:sp>
      <p:sp>
        <p:nvSpPr>
          <p:cNvPr id="123907" name="Rectangle 3">
            <a:extLst>
              <a:ext uri="{FF2B5EF4-FFF2-40B4-BE49-F238E27FC236}">
                <a16:creationId xmlns:a16="http://schemas.microsoft.com/office/drawing/2014/main" id="{7A97969E-F1CA-5B4A-946D-7FBE54A14F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0343" y="4822723"/>
            <a:ext cx="7728857" cy="1828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ru-RU" altLang="ru-RU" sz="2000" dirty="0"/>
              <a:t>В </a:t>
            </a:r>
            <a:r>
              <a:rPr lang="en-US" altLang="ru-RU" sz="2000" dirty="0" err="1"/>
              <a:t>методе</a:t>
            </a:r>
            <a:r>
              <a:rPr lang="en-US" altLang="ru-RU" sz="2000" dirty="0"/>
              <a:t> </a:t>
            </a:r>
            <a:r>
              <a:rPr lang="en-US" altLang="ru-RU" sz="2000" dirty="0" err="1"/>
              <a:t>getAreaValue</a:t>
            </a:r>
            <a:r>
              <a:rPr lang="ru-RU" altLang="ru-RU" sz="2000" dirty="0"/>
              <a:t>()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мы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бросаем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исключение</a:t>
            </a:r>
            <a:r>
              <a:rPr lang="en-US" altLang="ru-RU" sz="2000" dirty="0"/>
              <a:t> </a:t>
            </a:r>
            <a:r>
              <a:rPr lang="en-US" altLang="ru-RU" sz="2000" b="1" dirty="0" err="1"/>
              <a:t>IllegalArgumentException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с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помощью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ключевого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слова</a:t>
            </a:r>
            <a:r>
              <a:rPr lang="en-US" altLang="ru-RU" sz="2000" dirty="0"/>
              <a:t> </a:t>
            </a:r>
            <a:r>
              <a:rPr lang="en-US" altLang="ru-RU" sz="2000" b="1" dirty="0"/>
              <a:t>throw. </a:t>
            </a:r>
            <a:endParaRPr lang="ru-RU" altLang="ru-RU" sz="2000" b="1" dirty="0"/>
          </a:p>
          <a:p>
            <a:pPr eaLnBrk="1" hangingPunct="1"/>
            <a:r>
              <a:rPr lang="en-US" altLang="ru-RU" sz="2000" dirty="0" err="1"/>
              <a:t>В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данном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случае</a:t>
            </a:r>
            <a:r>
              <a:rPr lang="ru-RU" altLang="ru-RU" sz="2000" dirty="0"/>
              <a:t>,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в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сигнатуре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метода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отсутствует</a:t>
            </a:r>
            <a:r>
              <a:rPr lang="en-US" altLang="ru-RU" sz="2000" dirty="0"/>
              <a:t> </a:t>
            </a:r>
            <a:r>
              <a:rPr lang="ru-RU" altLang="ru-RU" sz="2000" dirty="0"/>
              <a:t>служебное слово </a:t>
            </a:r>
            <a:r>
              <a:rPr lang="en-US" altLang="ru-RU" sz="2000" dirty="0"/>
              <a:t>throws </a:t>
            </a:r>
            <a:r>
              <a:rPr lang="en-US" altLang="ru-RU" sz="2000" dirty="0" err="1"/>
              <a:t>IllegalArgumentException</a:t>
            </a:r>
            <a:r>
              <a:rPr lang="en-US" altLang="ru-RU" sz="2000" dirty="0"/>
              <a:t>, </a:t>
            </a:r>
            <a:r>
              <a:rPr lang="en-US" altLang="ru-RU" sz="2000" dirty="0" err="1"/>
              <a:t>это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не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сделано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потому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что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исключение</a:t>
            </a:r>
            <a:r>
              <a:rPr lang="en-US" altLang="ru-RU" sz="2000" dirty="0"/>
              <a:t> </a:t>
            </a:r>
            <a:r>
              <a:rPr lang="en-US" altLang="ru-RU" sz="2000" dirty="0" err="1"/>
              <a:t>IllegalArgumentException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является</a:t>
            </a:r>
            <a:r>
              <a:rPr lang="en-US" altLang="ru-RU" sz="2000" dirty="0"/>
              <a:t> </a:t>
            </a:r>
            <a:r>
              <a:rPr lang="en-US" altLang="ru-RU" sz="2000" b="1" i="1" dirty="0" err="1"/>
              <a:t>не</a:t>
            </a:r>
            <a:r>
              <a:rPr lang="en-US" altLang="ru-RU" sz="2000" b="1" i="1" dirty="0"/>
              <a:t> </a:t>
            </a:r>
            <a:r>
              <a:rPr lang="en-US" altLang="ru-RU" sz="2000" b="1" i="1" dirty="0" err="1"/>
              <a:t>проверяемым</a:t>
            </a:r>
            <a:endParaRPr lang="en-US" altLang="ru-RU" sz="2000" b="1" i="1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260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29" name="Title 1">
            <a:extLst>
              <a:ext uri="{FF2B5EF4-FFF2-40B4-BE49-F238E27FC236}">
                <a16:creationId xmlns:a16="http://schemas.microsoft.com/office/drawing/2014/main" id="{B20AE498-0DDD-8646-83FF-66C93CA491E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04800" y="0"/>
            <a:ext cx="8382000" cy="141763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4000" b="1" dirty="0">
                <a:ea typeface="ＭＳ Ｐゴシック" panose="020B0600070205080204" pitchFamily="34" charset="-128"/>
              </a:rPr>
              <a:t>Пример: вычисление площади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 </a:t>
            </a:r>
            <a:r>
              <a:rPr lang="ru-RU" altLang="ru-RU" sz="4000" b="1" dirty="0">
                <a:ea typeface="ＭＳ Ｐゴシック" panose="020B0600070205080204" pitchFamily="34" charset="-128"/>
              </a:rPr>
              <a:t>треугольника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124930" name="Content Placeholder 2">
            <a:extLst>
              <a:ext uri="{FF2B5EF4-FFF2-40B4-BE49-F238E27FC236}">
                <a16:creationId xmlns:a16="http://schemas.microsoft.com/office/drawing/2014/main" id="{437E3A65-90AC-E246-B3AD-120E30AE8FC6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04800" y="838200"/>
            <a:ext cx="8382000" cy="5257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Tx/>
              <a:buNone/>
            </a:pPr>
            <a:r>
              <a:rPr lang="pl-PL" altLang="ru-RU" sz="2000" b="1" dirty="0" err="1">
                <a:ea typeface="ＭＳ Ｐゴシック" panose="020B0600070205080204" pitchFamily="34" charset="-128"/>
              </a:rPr>
              <a:t>try</a:t>
            </a:r>
            <a:r>
              <a:rPr lang="pl-PL" altLang="ru-RU" sz="2000" dirty="0">
                <a:ea typeface="ＭＳ Ｐゴシック" panose="020B0600070205080204" pitchFamily="34" charset="-128"/>
              </a:rPr>
              <a:t>{ </a:t>
            </a:r>
          </a:p>
          <a:p>
            <a:pPr marL="0" indent="0">
              <a:buFontTx/>
              <a:buNone/>
            </a:pPr>
            <a:r>
              <a:rPr lang="ru-RU" altLang="ru-RU" sz="2000" dirty="0">
                <a:ea typeface="ＭＳ Ｐゴシック" panose="020B0600070205080204" pitchFamily="34" charset="-128"/>
              </a:rPr>
              <a:t>//здесь код, который потенциально может привести к ошибке </a:t>
            </a:r>
          </a:p>
          <a:p>
            <a:pPr marL="0" indent="0">
              <a:buFontTx/>
              <a:buNone/>
            </a:pPr>
            <a:r>
              <a:rPr lang="sk-SK" altLang="ru-RU" sz="2000" dirty="0">
                <a:ea typeface="ＭＳ Ｐゴシック" panose="020B0600070205080204" pitchFamily="34" charset="-128"/>
              </a:rPr>
              <a:t>} </a:t>
            </a:r>
          </a:p>
          <a:p>
            <a:pPr marL="0" indent="0">
              <a:buFontTx/>
              <a:buNone/>
            </a:pPr>
            <a:r>
              <a:rPr lang="ru-RU" altLang="ru-RU" sz="2000" b="1" dirty="0" err="1">
                <a:ea typeface="ＭＳ Ｐゴシック" panose="020B0600070205080204" pitchFamily="34" charset="-128"/>
              </a:rPr>
              <a:t>catch</a:t>
            </a:r>
            <a:r>
              <a:rPr lang="ru-RU" altLang="ru-RU" sz="2000" dirty="0">
                <a:ea typeface="ＭＳ Ｐゴシック" panose="020B0600070205080204" pitchFamily="34" charset="-128"/>
              </a:rPr>
              <a:t>(</a:t>
            </a:r>
            <a:r>
              <a:rPr lang="ru-RU" altLang="ru-RU" sz="2000" dirty="0" err="1">
                <a:ea typeface="ＭＳ Ｐゴシック" panose="020B0600070205080204" pitchFamily="34" charset="-128"/>
              </a:rPr>
              <a:t>SomeException</a:t>
            </a:r>
            <a:r>
              <a:rPr lang="ru-RU" altLang="ru-RU" sz="2000" dirty="0">
                <a:ea typeface="ＭＳ Ｐゴシック" panose="020B0600070205080204" pitchFamily="34" charset="-128"/>
              </a:rPr>
              <a:t> </a:t>
            </a:r>
            <a:r>
              <a:rPr lang="ru-RU" altLang="ru-RU" sz="2000" dirty="0" err="1">
                <a:ea typeface="ＭＳ Ｐゴシック" panose="020B0600070205080204" pitchFamily="34" charset="-128"/>
              </a:rPr>
              <a:t>e</a:t>
            </a:r>
            <a:r>
              <a:rPr lang="ru-RU" altLang="ru-RU" sz="2000" dirty="0">
                <a:ea typeface="ＭＳ Ｐゴシック" panose="020B0600070205080204" pitchFamily="34" charset="-128"/>
              </a:rPr>
              <a:t> )</a:t>
            </a:r>
            <a:r>
              <a:rPr lang="en-US" altLang="ru-RU" sz="2000" dirty="0">
                <a:ea typeface="ＭＳ Ｐゴシック" panose="020B0600070205080204" pitchFamily="34" charset="-128"/>
              </a:rPr>
              <a:t>{</a:t>
            </a:r>
            <a:r>
              <a:rPr lang="ru-RU" altLang="ru-RU" sz="2000" dirty="0">
                <a:ea typeface="ＭＳ Ｐゴシック" panose="020B0600070205080204" pitchFamily="34" charset="-128"/>
              </a:rPr>
              <a:t> </a:t>
            </a:r>
            <a:endParaRPr lang="en-US" altLang="ru-RU" sz="2000" dirty="0">
              <a:ea typeface="ＭＳ Ｐゴシック" panose="020B0600070205080204" pitchFamily="34" charset="-128"/>
            </a:endParaRPr>
          </a:p>
          <a:p>
            <a:pPr marL="0" indent="0">
              <a:buFontTx/>
              <a:buNone/>
            </a:pPr>
            <a:r>
              <a:rPr lang="en-US" altLang="ru-RU" sz="2000" dirty="0">
                <a:ea typeface="ＭＳ Ｐゴシック" panose="020B0600070205080204" pitchFamily="34" charset="-128"/>
              </a:rPr>
              <a:t>//</a:t>
            </a:r>
            <a:r>
              <a:rPr lang="ru-RU" altLang="ru-RU" sz="2000" dirty="0">
                <a:ea typeface="ＭＳ Ｐゴシック" panose="020B0600070205080204" pitchFamily="34" charset="-128"/>
              </a:rPr>
              <a:t>в скобках указывается класс конкретной ожидаемой ошибки  </a:t>
            </a:r>
          </a:p>
          <a:p>
            <a:pPr marL="0" indent="0">
              <a:buFontTx/>
              <a:buNone/>
            </a:pPr>
            <a:r>
              <a:rPr lang="ru-RU" altLang="ru-RU" sz="2000" dirty="0">
                <a:ea typeface="ＭＳ Ｐゴシック" panose="020B0600070205080204" pitchFamily="34" charset="-128"/>
              </a:rPr>
              <a:t>//здесь описываются действия, направленные </a:t>
            </a:r>
          </a:p>
          <a:p>
            <a:pPr marL="0" indent="0">
              <a:buFontTx/>
              <a:buNone/>
            </a:pPr>
            <a:r>
              <a:rPr lang="ru-RU" altLang="ru-RU" sz="2000" dirty="0">
                <a:ea typeface="ＭＳ Ｐゴシック" panose="020B0600070205080204" pitchFamily="34" charset="-128"/>
              </a:rPr>
              <a:t>//на обработку исключений </a:t>
            </a:r>
          </a:p>
          <a:p>
            <a:pPr marL="0" indent="0">
              <a:buFontTx/>
              <a:buNone/>
            </a:pPr>
            <a:r>
              <a:rPr lang="sk-SK" altLang="ru-RU" sz="2000" dirty="0">
                <a:ea typeface="ＭＳ Ｐゴシック" panose="020B0600070205080204" pitchFamily="34" charset="-128"/>
              </a:rPr>
              <a:t>} </a:t>
            </a:r>
          </a:p>
          <a:p>
            <a:pPr marL="0" indent="0">
              <a:buFontTx/>
              <a:buNone/>
            </a:pPr>
            <a:r>
              <a:rPr lang="sk-SK" altLang="ru-RU" sz="2000" b="1" dirty="0" err="1">
                <a:ea typeface="ＭＳ Ｐゴシック" panose="020B0600070205080204" pitchFamily="34" charset="-128"/>
              </a:rPr>
              <a:t>finally</a:t>
            </a:r>
            <a:r>
              <a:rPr lang="sk-SK" altLang="ru-RU" sz="2000" dirty="0">
                <a:ea typeface="ＭＳ Ｐゴシック" panose="020B0600070205080204" pitchFamily="34" charset="-128"/>
              </a:rPr>
              <a:t>{ </a:t>
            </a:r>
          </a:p>
          <a:p>
            <a:pPr marL="0" indent="0">
              <a:buFontTx/>
              <a:buNone/>
            </a:pPr>
            <a:r>
              <a:rPr lang="ru-RU" altLang="ru-RU" sz="2000" dirty="0">
                <a:ea typeface="ＭＳ Ｐゴシック" panose="020B0600070205080204" pitchFamily="34" charset="-128"/>
              </a:rPr>
              <a:t>//выполняется в любом случае ( блок </a:t>
            </a:r>
            <a:r>
              <a:rPr lang="ru-RU" altLang="ru-RU" sz="2000" dirty="0" err="1">
                <a:ea typeface="ＭＳ Ｐゴシック" panose="020B0600070205080204" pitchFamily="34" charset="-128"/>
              </a:rPr>
              <a:t>finnaly</a:t>
            </a:r>
            <a:r>
              <a:rPr lang="ru-RU" altLang="ru-RU" sz="2000" dirty="0">
                <a:ea typeface="ＭＳ Ｐゴシック" panose="020B0600070205080204" pitchFamily="34" charset="-128"/>
              </a:rPr>
              <a:t> не обязателен) </a:t>
            </a:r>
          </a:p>
          <a:p>
            <a:pPr marL="0" indent="0">
              <a:buFontTx/>
              <a:buNone/>
            </a:pPr>
            <a:r>
              <a:rPr lang="sk-SK" altLang="ru-RU" sz="2000" dirty="0">
                <a:ea typeface="ＭＳ Ｐゴシック" panose="020B0600070205080204" pitchFamily="34" charset="-128"/>
              </a:rPr>
              <a:t>}</a:t>
            </a:r>
            <a:r>
              <a:rPr lang="sk-SK" altLang="ru-RU" sz="2400" dirty="0">
                <a:ea typeface="ＭＳ Ｐゴシック" panose="020B0600070205080204" pitchFamily="34" charset="-128"/>
              </a:rPr>
              <a:t> </a:t>
            </a:r>
            <a:endParaRPr lang="en-US" altLang="ru-RU" sz="2400" dirty="0">
              <a:ea typeface="ＭＳ Ｐゴシック" panose="020B0600070205080204" pitchFamily="34" charset="-128"/>
            </a:endParaRPr>
          </a:p>
        </p:txBody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DFB04D8B-BE07-1C44-AAB7-B1D8F2D2CD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955" y="5016136"/>
            <a:ext cx="8225245" cy="154141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ru-RU" altLang="ru-RU" sz="2000" dirty="0"/>
              <a:t>В </a:t>
            </a:r>
            <a:r>
              <a:rPr lang="en-US" altLang="ru-RU" sz="2000" dirty="0" err="1"/>
              <a:t>методе</a:t>
            </a:r>
            <a:r>
              <a:rPr lang="en-US" altLang="ru-RU" sz="2000" dirty="0"/>
              <a:t> </a:t>
            </a:r>
            <a:r>
              <a:rPr lang="en-US" altLang="ru-RU" sz="2000" dirty="0" err="1"/>
              <a:t>getAreaValue</a:t>
            </a:r>
            <a:r>
              <a:rPr lang="ru-RU" altLang="ru-RU" sz="2000" dirty="0"/>
              <a:t>()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мы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бросаем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исключение</a:t>
            </a:r>
            <a:r>
              <a:rPr lang="en-US" altLang="ru-RU" sz="2000" dirty="0"/>
              <a:t> </a:t>
            </a:r>
            <a:r>
              <a:rPr lang="en-US" altLang="ru-RU" sz="2000" dirty="0" err="1"/>
              <a:t>IllegalArgumentException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с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помощью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ключевого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слова</a:t>
            </a:r>
            <a:r>
              <a:rPr lang="en-US" altLang="ru-RU" sz="2000" dirty="0"/>
              <a:t> throw. </a:t>
            </a:r>
            <a:endParaRPr lang="ru-RU" altLang="ru-RU" sz="2000" dirty="0"/>
          </a:p>
          <a:p>
            <a:pPr eaLnBrk="1" hangingPunct="1"/>
            <a:r>
              <a:rPr lang="en-US" altLang="ru-RU" sz="2000" dirty="0" err="1"/>
              <a:t>В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данном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случае</a:t>
            </a:r>
            <a:r>
              <a:rPr lang="ru-RU" altLang="ru-RU" sz="2000" dirty="0"/>
              <a:t>,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в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сигнатуре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метода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отсутствует</a:t>
            </a:r>
            <a:r>
              <a:rPr lang="en-US" altLang="ru-RU" sz="2000" dirty="0"/>
              <a:t> </a:t>
            </a:r>
            <a:r>
              <a:rPr lang="ru-RU" altLang="ru-RU" sz="2000" dirty="0"/>
              <a:t>служебное слово </a:t>
            </a:r>
            <a:r>
              <a:rPr lang="en-US" altLang="ru-RU" sz="2000" dirty="0"/>
              <a:t>throws </a:t>
            </a:r>
            <a:r>
              <a:rPr lang="en-US" altLang="ru-RU" sz="2000" dirty="0" err="1"/>
              <a:t>IllegalArgumentException</a:t>
            </a:r>
            <a:r>
              <a:rPr lang="en-US" altLang="ru-RU" sz="2000" dirty="0"/>
              <a:t>, </a:t>
            </a:r>
            <a:r>
              <a:rPr lang="en-US" altLang="ru-RU" sz="2000" dirty="0" err="1"/>
              <a:t>это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не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сделано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потому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что</a:t>
            </a:r>
            <a:r>
              <a:rPr lang="en-US" altLang="ru-RU" sz="2000" dirty="0"/>
              <a:t> </a:t>
            </a:r>
            <a:r>
              <a:rPr lang="en-US" altLang="ru-RU" sz="2000" dirty="0" err="1"/>
              <a:t>исключение</a:t>
            </a:r>
            <a:r>
              <a:rPr lang="en-US" altLang="ru-RU" sz="2000" dirty="0"/>
              <a:t> </a:t>
            </a:r>
            <a:r>
              <a:rPr lang="en-US" altLang="ru-RU" sz="2000" dirty="0" err="1"/>
              <a:t>IllegalArgumentException</a:t>
            </a:r>
            <a:r>
              <a:rPr lang="en-US" altLang="ru-RU" sz="2000" dirty="0"/>
              <a:t> </a:t>
            </a:r>
            <a:r>
              <a:rPr lang="en-US" altLang="ru-RU" sz="2000" dirty="0" err="1"/>
              <a:t>является</a:t>
            </a:r>
            <a:r>
              <a:rPr lang="en-US" altLang="ru-RU" sz="2000" dirty="0"/>
              <a:t> </a:t>
            </a:r>
            <a:r>
              <a:rPr lang="en-US" altLang="ru-RU" sz="2000" b="1" i="1" dirty="0" err="1"/>
              <a:t>не</a:t>
            </a:r>
            <a:r>
              <a:rPr lang="en-US" altLang="ru-RU" sz="2000" b="1" i="1" dirty="0"/>
              <a:t> </a:t>
            </a:r>
            <a:r>
              <a:rPr lang="en-US" altLang="ru-RU" sz="2000" b="1" i="1" dirty="0" err="1"/>
              <a:t>проверяемым</a:t>
            </a:r>
            <a:endParaRPr lang="en-US" altLang="ru-RU" sz="2000" b="1" i="1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89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Заголовок 1"/>
          <p:cNvSpPr>
            <a:spLocks noGrp="1"/>
          </p:cNvSpPr>
          <p:nvPr>
            <p:ph type="title"/>
          </p:nvPr>
        </p:nvSpPr>
        <p:spPr bwMode="auto">
          <a:xfrm>
            <a:off x="720671" y="708818"/>
            <a:ext cx="7886700" cy="1325563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Правило наследования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Java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4514" name="Объект 8"/>
          <p:cNvSpPr>
            <a:spLocks noGrp="1"/>
          </p:cNvSpPr>
          <p:nvPr>
            <p:ph idx="1"/>
          </p:nvPr>
        </p:nvSpPr>
        <p:spPr bwMode="auto">
          <a:xfrm>
            <a:off x="419100" y="1930400"/>
            <a:ext cx="8356600" cy="41021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sz="2800" dirty="0">
                <a:latin typeface="Arial" charset="0"/>
              </a:rPr>
              <a:t>Если вы не реализовали в классе наследнике все абстрактные методы абстрактного класса от которого наследовались, то вы получите опять абстрактный класс.</a:t>
            </a:r>
          </a:p>
          <a:p>
            <a:r>
              <a:rPr lang="ru-RU" sz="2800" b="1" dirty="0">
                <a:latin typeface="Arial" charset="0"/>
              </a:rPr>
              <a:t>Правило: </a:t>
            </a:r>
            <a:r>
              <a:rPr lang="ru-RU" sz="2800" dirty="0">
                <a:latin typeface="Arial" charset="0"/>
              </a:rPr>
              <a:t>Класс-наследник может наследовать только один базовый класс, но множество интерфейсов.</a:t>
            </a:r>
            <a:endParaRPr lang="en-US" sz="2800" dirty="0">
              <a:latin typeface="Arial" charset="0"/>
            </a:endParaRPr>
          </a:p>
          <a:p>
            <a:r>
              <a:rPr lang="ru-RU" sz="2800" dirty="0">
                <a:latin typeface="Arial" charset="0"/>
              </a:rPr>
              <a:t>В  </a:t>
            </a:r>
            <a:r>
              <a:rPr lang="en-US" sz="2800" dirty="0">
                <a:latin typeface="Arial" charset="0"/>
              </a:rPr>
              <a:t>Java </a:t>
            </a:r>
            <a:r>
              <a:rPr lang="ru-RU" sz="2800" dirty="0">
                <a:latin typeface="Arial" charset="0"/>
              </a:rPr>
              <a:t>множественное наследование реализовано через механизм интерфейсов</a:t>
            </a:r>
            <a:endParaRPr lang="en-US" sz="28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24594"/>
      </p:ext>
    </p:extLst>
  </p:cSld>
  <p:clrMapOvr>
    <a:masterClrMapping/>
  </p:clrMapOvr>
  <p:transition spd="med">
    <p:wheel spokes="1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3" name="Title 1">
            <a:extLst>
              <a:ext uri="{FF2B5EF4-FFF2-40B4-BE49-F238E27FC236}">
                <a16:creationId xmlns:a16="http://schemas.microsoft.com/office/drawing/2014/main" id="{E4A54E5F-B31F-574F-8641-257C5700BD1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28650" y="644242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4000" b="1" dirty="0">
                <a:ea typeface="ＭＳ Ｐゴシック" panose="020B0600070205080204" pitchFamily="34" charset="-128"/>
              </a:rPr>
              <a:t>Пример: вычисление площади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 </a:t>
            </a:r>
            <a:r>
              <a:rPr lang="ru-RU" altLang="ru-RU" sz="4000" b="1" dirty="0">
                <a:ea typeface="ＭＳ Ｐゴシック" panose="020B0600070205080204" pitchFamily="34" charset="-128"/>
              </a:rPr>
              <a:t>треугольника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E8CFE-7949-D24B-804F-6B487DA12250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182880" y="1763486"/>
            <a:ext cx="8961120" cy="4637313"/>
          </a:xfr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Tx/>
              <a:buNone/>
              <a:defRPr/>
            </a:pP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public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static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void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main(String[]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args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) { </a:t>
            </a:r>
            <a:r>
              <a:rPr lang="is-I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</a:t>
            </a:r>
          </a:p>
          <a:p>
            <a:pPr marL="0" indent="0">
              <a:buFontTx/>
              <a:buNone/>
              <a:defRPr/>
            </a:pPr>
            <a:r>
              <a:rPr lang="pl-PL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    </a:t>
            </a:r>
            <a:r>
              <a:rPr lang="pl-PL" altLang="ru-RU" sz="2400" b="1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int</a:t>
            </a:r>
            <a:r>
              <a:rPr lang="pl-PL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pl-PL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result</a:t>
            </a:r>
            <a:r>
              <a:rPr lang="pl-PL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= 0; </a:t>
            </a:r>
            <a:endParaRPr lang="is-IS" altLang="ru-RU" sz="24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  <a:p>
            <a:pPr marL="0" indent="0">
              <a:buFontTx/>
              <a:buNone/>
              <a:defRPr/>
            </a:pPr>
            <a:r>
              <a:rPr lang="is-I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    </a:t>
            </a:r>
            <a:r>
              <a:rPr lang="is-I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try</a:t>
            </a:r>
            <a:r>
              <a:rPr lang="is-I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{ </a:t>
            </a:r>
          </a:p>
          <a:p>
            <a:pPr marL="0" indent="0">
              <a:buFontTx/>
              <a:buNone/>
              <a:defRPr/>
            </a:pPr>
            <a:r>
              <a:rPr lang="is-I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        result = getAreaValue(-1, 100); </a:t>
            </a:r>
          </a:p>
          <a:p>
            <a:pPr marL="0" indent="0">
              <a:buFontTx/>
              <a:buNone/>
              <a:defRPr/>
            </a:pP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    }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catch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(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IllegalArgumentException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e){ </a:t>
            </a:r>
          </a:p>
          <a:p>
            <a:pPr marL="0" indent="0">
              <a:buFontTx/>
              <a:buNone/>
              <a:defRPr/>
            </a:pP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       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Logger.getLogger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(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NewClass.</a:t>
            </a:r>
            <a:r>
              <a:rPr lang="en-US" altLang="ru-RU" sz="2400" b="1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class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.getName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()).log(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new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LogRecord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(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Level.WARNING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, "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В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метод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вычисления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площади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endParaRPr lang="ru-RU" altLang="ru-RU" sz="24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  <a:p>
            <a:pPr marL="0" indent="0">
              <a:buFontTx/>
              <a:buNone/>
              <a:defRPr/>
            </a:pP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был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передан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аргумент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с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отрицательным 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значением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!")); </a:t>
            </a:r>
          </a:p>
          <a:p>
            <a:pPr marL="0" indent="0">
              <a:buFontTx/>
              <a:buNone/>
              <a:defRPr/>
            </a:pPr>
            <a:r>
              <a:rPr lang="pl-PL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        </a:t>
            </a:r>
            <a:r>
              <a:rPr lang="pl-PL" altLang="ru-RU" sz="2400" b="1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throw</a:t>
            </a:r>
            <a:r>
              <a:rPr lang="pl-PL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e; </a:t>
            </a:r>
            <a:r>
              <a:rPr lang="is-I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} </a:t>
            </a:r>
            <a:endParaRPr lang="ru-RU" altLang="ru-RU" sz="24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  <a:p>
            <a:pPr marL="0" indent="0">
              <a:buFontTx/>
              <a:buNone/>
              <a:defRPr/>
            </a:pPr>
            <a:endParaRPr lang="is-IS" altLang="ru-RU" sz="24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  <a:p>
            <a:pPr marL="0" indent="0">
              <a:buFontTx/>
              <a:buNone/>
              <a:defRPr/>
            </a:pP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   </a:t>
            </a:r>
          </a:p>
        </p:txBody>
      </p:sp>
    </p:spTree>
    <p:extLst>
      <p:ext uri="{BB962C8B-B14F-4D97-AF65-F5344CB8AC3E}">
        <p14:creationId xmlns:p14="http://schemas.microsoft.com/office/powerpoint/2010/main" val="7781126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2C755C-BF55-EC4E-B62A-F22A9D92F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219" y="132735"/>
            <a:ext cx="8406581" cy="1284903"/>
          </a:xfrm>
        </p:spPr>
        <p:txBody>
          <a:bodyPr/>
          <a:lstStyle/>
          <a:p>
            <a:r>
              <a:rPr lang="ru-RU" altLang="ru-RU" b="1" dirty="0">
                <a:ea typeface="ＭＳ Ｐゴシック" panose="020B0600070205080204" pitchFamily="34" charset="-128"/>
              </a:rPr>
              <a:t>Пример: вычисление площади</a:t>
            </a:r>
            <a:r>
              <a:rPr lang="en-US" altLang="ru-RU" b="1" dirty="0">
                <a:ea typeface="ＭＳ Ｐゴシック" panose="020B0600070205080204" pitchFamily="34" charset="-128"/>
              </a:rPr>
              <a:t> </a:t>
            </a:r>
            <a:r>
              <a:rPr lang="ru-RU" altLang="ru-RU" b="1" dirty="0">
                <a:ea typeface="ＭＳ Ｐゴシック" panose="020B0600070205080204" pitchFamily="34" charset="-128"/>
              </a:rPr>
              <a:t>треугольника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E96904-7F5E-4346-A07A-D6D35A758C50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FontTx/>
              <a:buNone/>
              <a:defRPr/>
            </a:pPr>
            <a:r>
              <a:rPr lang="en-US" altLang="ru-RU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("Result is : "+result); </a:t>
            </a:r>
          </a:p>
          <a:p>
            <a:pPr marL="0" indent="0">
              <a:buFontTx/>
              <a:buNone/>
              <a:defRPr/>
            </a:pPr>
            <a:r>
              <a:rPr lang="is-I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}     </a:t>
            </a:r>
          </a:p>
          <a:p>
            <a:pPr marL="0" indent="0">
              <a:buFontTx/>
              <a:buNone/>
              <a:defRPr/>
            </a:pP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public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static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int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getAreaValue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(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int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x, 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int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y){ </a:t>
            </a:r>
          </a:p>
          <a:p>
            <a:pPr marL="0" indent="0">
              <a:buFontTx/>
              <a:buNone/>
              <a:defRPr/>
            </a:pP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    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if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(x &lt; 0 || y &lt; 0) 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throw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new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IllegalArgumentException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("value of 'x' or 'y' is negative: x="+x+", y="+y); </a:t>
            </a:r>
          </a:p>
          <a:p>
            <a:pPr marL="0" indent="0">
              <a:buFontTx/>
              <a:buNone/>
              <a:defRPr/>
            </a:pPr>
            <a:r>
              <a:rPr lang="is-I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    </a:t>
            </a:r>
            <a:r>
              <a:rPr lang="is-IS" altLang="ru-RU" sz="2400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return</a:t>
            </a:r>
            <a:r>
              <a:rPr lang="is-I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x*y; </a:t>
            </a:r>
          </a:p>
          <a:p>
            <a:pPr marL="0" indent="0">
              <a:buFontTx/>
              <a:buNone/>
              <a:defRPr/>
            </a:pPr>
            <a:r>
              <a:rPr lang="is-I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    } 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2363733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Title 1">
            <a:extLst>
              <a:ext uri="{FF2B5EF4-FFF2-40B4-BE49-F238E27FC236}">
                <a16:creationId xmlns:a16="http://schemas.microsoft.com/office/drawing/2014/main" id="{C6F1CCF4-5D9F-DC4D-98C0-47A42D349EA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88274" y="418012"/>
            <a:ext cx="7627076" cy="194368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4000" b="1" dirty="0">
                <a:ea typeface="ＭＳ Ｐゴシック" panose="020B0600070205080204" pitchFamily="34" charset="-128"/>
              </a:rPr>
              <a:t>Пример: вычисление площади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 </a:t>
            </a:r>
            <a:r>
              <a:rPr lang="ru-RU" altLang="ru-RU" sz="4000" b="1" dirty="0">
                <a:ea typeface="ＭＳ Ｐゴシック" panose="020B0600070205080204" pitchFamily="34" charset="-128"/>
              </a:rPr>
              <a:t>треугольника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43723-A969-4547-BA56-6927CA7B7300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-1" y="1710812"/>
            <a:ext cx="9144001" cy="4232788"/>
          </a:xfr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ru-RU" altLang="ru-RU" sz="2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Здесь мы поймали </a:t>
            </a:r>
            <a:r>
              <a:rPr lang="ru-RU" altLang="ru-RU" sz="2800" b="1" i="1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IllegalArgumentExceptio</a:t>
            </a:r>
            <a:r>
              <a:rPr lang="ru-RU" altLang="ru-RU" sz="2800" i="1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n</a:t>
            </a:r>
            <a:r>
              <a:rPr lang="ru-RU" altLang="ru-RU" sz="2800" i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ru-RU" altLang="ru-RU" sz="2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и </a:t>
            </a:r>
            <a:r>
              <a:rPr lang="ru-RU" altLang="ru-RU" sz="2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залогировали</a:t>
            </a:r>
            <a:r>
              <a:rPr lang="ru-RU" altLang="ru-RU" sz="2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данное событие. </a:t>
            </a:r>
            <a:endParaRPr lang="en-US" altLang="ru-RU" sz="28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  <a:p>
            <a:pPr>
              <a:defRPr/>
            </a:pPr>
            <a:r>
              <a:rPr lang="ru-RU" altLang="ru-RU" sz="2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Дело в том что "починить" такую поломку мы не можем, не будем же мы угадывать что хотел пользователь :). </a:t>
            </a:r>
            <a:endParaRPr lang="en-US" altLang="ru-RU" sz="28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  <a:p>
            <a:pPr>
              <a:defRPr/>
            </a:pPr>
            <a:r>
              <a:rPr lang="ru-RU" altLang="ru-RU" sz="2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Поэтому мы пробрасываем данное исключение дальше с помощью "</a:t>
            </a:r>
            <a:r>
              <a:rPr lang="ru-RU" altLang="ru-RU" sz="2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throw</a:t>
            </a:r>
            <a:r>
              <a:rPr lang="ru-RU" altLang="ru-RU" sz="2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ru-RU" altLang="ru-RU" sz="2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e</a:t>
            </a:r>
            <a:r>
              <a:rPr lang="ru-RU" altLang="ru-RU" sz="2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;". Такое часто можно встретить на серверах приложений(веб-серверах). </a:t>
            </a:r>
            <a:endParaRPr lang="en-US" altLang="ru-RU" sz="28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8015448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1" name="Footer Placeholder 3">
            <a:extLst>
              <a:ext uri="{FF2B5EF4-FFF2-40B4-BE49-F238E27FC236}">
                <a16:creationId xmlns:a16="http://schemas.microsoft.com/office/drawing/2014/main" id="{A16EED1B-E795-9647-9FB9-08E829C23CA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28002" name="Slide Number Placeholder 4">
            <a:extLst>
              <a:ext uri="{FF2B5EF4-FFF2-40B4-BE49-F238E27FC236}">
                <a16:creationId xmlns:a16="http://schemas.microsoft.com/office/drawing/2014/main" id="{A38847E2-C238-4145-A57E-704CD52A978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58F5E198-B40A-D74C-8AE0-D97482CA5DF2}" type="slidenum">
              <a:rPr lang="en-US" altLang="ru-RU"/>
              <a:pPr/>
              <a:t>53</a:t>
            </a:fld>
            <a:endParaRPr lang="en-US" altLang="ru-RU"/>
          </a:p>
        </p:txBody>
      </p:sp>
      <p:sp>
        <p:nvSpPr>
          <p:cNvPr id="128003" name="Rectangle 2">
            <a:extLst>
              <a:ext uri="{FF2B5EF4-FFF2-40B4-BE49-F238E27FC236}">
                <a16:creationId xmlns:a16="http://schemas.microsoft.com/office/drawing/2014/main" id="{54E2A633-89A1-3B4F-B34E-C89CDC35E8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46216" y="602456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Пример обработки исключения</a:t>
            </a:r>
            <a:endParaRPr lang="en-US" altLang="ru-RU" sz="4000" dirty="0">
              <a:ea typeface="ＭＳ Ｐゴシック" panose="020B0600070205080204" pitchFamily="34" charset="-128"/>
            </a:endParaRPr>
          </a:p>
        </p:txBody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A7A10957-F0CD-DE49-8ECF-D47301F431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74320" y="1417638"/>
            <a:ext cx="8564880" cy="4906962"/>
          </a:xfrm>
          <a:solidFill>
            <a:schemeClr val="accent1">
              <a:lumMod val="40000"/>
              <a:lumOff val="60000"/>
            </a:schemeClr>
          </a:solidFill>
          <a:ln>
            <a:solidFill>
              <a:srgbClr val="D5E8EA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endParaRPr lang="en-US" sz="2000" dirty="0">
              <a:solidFill>
                <a:schemeClr val="hlink"/>
              </a:solidFill>
              <a:latin typeface="Courier New" charset="0"/>
              <a:ea typeface="+mn-ea"/>
              <a:cs typeface="+mn-cs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solidFill>
                  <a:schemeClr val="accent2"/>
                </a:solidFill>
                <a:latin typeface="Courier New" charset="0"/>
                <a:ea typeface="+mn-ea"/>
                <a:cs typeface="+mn-cs"/>
              </a:rPr>
              <a:t>public class</a:t>
            </a: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Zero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solidFill>
                  <a:schemeClr val="accent2"/>
                </a:solidFill>
                <a:latin typeface="Courier New" charset="0"/>
                <a:ea typeface="+mn-ea"/>
                <a:cs typeface="+mn-cs"/>
              </a:rPr>
              <a:t>public static void</a:t>
            </a: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main (String[] </a:t>
            </a:r>
            <a:r>
              <a:rPr lang="en-US" sz="20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args</a:t>
            </a: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)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</a:t>
            </a:r>
            <a:r>
              <a:rPr lang="en-US" sz="2000" b="1" dirty="0" err="1">
                <a:solidFill>
                  <a:schemeClr val="accent2"/>
                </a:solidFill>
                <a:latin typeface="Courier New" charset="0"/>
                <a:ea typeface="+mn-ea"/>
                <a:cs typeface="+mn-cs"/>
              </a:rPr>
              <a:t>int</a:t>
            </a: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numerator = 10;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</a:t>
            </a:r>
            <a:r>
              <a:rPr lang="en-US" sz="2000" b="1" dirty="0" err="1">
                <a:solidFill>
                  <a:schemeClr val="accent2"/>
                </a:solidFill>
                <a:latin typeface="Courier New" charset="0"/>
                <a:ea typeface="+mn-ea"/>
                <a:cs typeface="+mn-cs"/>
              </a:rPr>
              <a:t>int</a:t>
            </a: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denominator = 0;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sz="2000" b="1" dirty="0">
              <a:solidFill>
                <a:schemeClr val="dk1"/>
              </a:solidFill>
              <a:latin typeface="Courier New" charset="0"/>
              <a:ea typeface="+mn-ea"/>
              <a:cs typeface="+mn-cs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</a:t>
            </a:r>
            <a:r>
              <a:rPr lang="en-US" sz="20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System.out.println</a:t>
            </a: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(numerator / denominator);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sz="2000" b="1" dirty="0">
              <a:solidFill>
                <a:schemeClr val="dk1"/>
              </a:solidFill>
              <a:latin typeface="Courier New" charset="0"/>
              <a:ea typeface="+mn-ea"/>
              <a:cs typeface="+mn-cs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</a:t>
            </a:r>
            <a:r>
              <a:rPr lang="en-US" sz="20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System.out.println</a:t>
            </a: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(</a:t>
            </a:r>
            <a:r>
              <a:rPr lang="en-US" sz="2000" b="1" dirty="0">
                <a:solidFill>
                  <a:srgbClr val="009900"/>
                </a:solidFill>
                <a:latin typeface="Courier New" charset="0"/>
                <a:ea typeface="+mn-ea"/>
                <a:cs typeface="+mn-cs"/>
              </a:rPr>
              <a:t>"This text will not be printed."</a:t>
            </a: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sz="2400" b="1" dirty="0">
              <a:solidFill>
                <a:schemeClr val="dk1"/>
              </a:solidFill>
              <a:latin typeface="Courier New" charset="0"/>
              <a:ea typeface="+mn-ea"/>
              <a:cs typeface="+mn-cs"/>
            </a:endParaRPr>
          </a:p>
          <a:p>
            <a:pPr eaLnBrk="1" hangingPunct="1">
              <a:spcBef>
                <a:spcPct val="70000"/>
              </a:spcBef>
              <a:defRPr/>
            </a:pPr>
            <a:endParaRPr lang="en-US" sz="2400" b="1" dirty="0">
              <a:solidFill>
                <a:schemeClr val="dk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993245"/>
      </p:ext>
    </p:extLst>
  </p:cSld>
  <p:clrMapOvr>
    <a:masterClrMapping/>
  </p:clrMapOvr>
  <p:transition spd="slow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5" name="Footer Placeholder 3">
            <a:extLst>
              <a:ext uri="{FF2B5EF4-FFF2-40B4-BE49-F238E27FC236}">
                <a16:creationId xmlns:a16="http://schemas.microsoft.com/office/drawing/2014/main" id="{93A08FF2-4117-DB42-BA2A-EDEA0D1B6A3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29026" name="Slide Number Placeholder 4">
            <a:extLst>
              <a:ext uri="{FF2B5EF4-FFF2-40B4-BE49-F238E27FC236}">
                <a16:creationId xmlns:a16="http://schemas.microsoft.com/office/drawing/2014/main" id="{B4857181-BA1D-E844-94E9-04E16DA8E47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0BC87D2A-BB45-C248-8723-1F67F72174C3}" type="slidenum">
              <a:rPr lang="en-US" altLang="ru-RU"/>
              <a:pPr/>
              <a:t>54</a:t>
            </a:fld>
            <a:endParaRPr lang="en-US" altLang="ru-RU"/>
          </a:p>
        </p:txBody>
      </p:sp>
      <p:sp>
        <p:nvSpPr>
          <p:cNvPr id="129027" name="Rectangle 2">
            <a:extLst>
              <a:ext uri="{FF2B5EF4-FFF2-40B4-BE49-F238E27FC236}">
                <a16:creationId xmlns:a16="http://schemas.microsoft.com/office/drawing/2014/main" id="{90211228-B7AD-F044-B396-0890C28388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Обработка исключений</a:t>
            </a:r>
            <a:endParaRPr lang="en-US" altLang="ru-RU" sz="4000" dirty="0">
              <a:ea typeface="ＭＳ Ｐゴシック" panose="020B0600070205080204" pitchFamily="34" charset="-128"/>
            </a:endParaRPr>
          </a:p>
        </p:txBody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EA7FA5D1-8316-FA40-8E25-8BBBB16830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5577" y="1658982"/>
            <a:ext cx="8303623" cy="4513217"/>
          </a:xfrm>
        </p:spPr>
        <p:txBody>
          <a:bodyPr lIns="92075" tIns="46038" rIns="92075" bIns="46038"/>
          <a:lstStyle/>
          <a:p>
            <a:pPr>
              <a:defRPr/>
            </a:pPr>
            <a:r>
              <a:rPr lang="en-US" sz="2800" dirty="0"/>
              <a:t>-</a:t>
            </a:r>
            <a:r>
              <a:rPr lang="en-US" sz="2000" b="1" dirty="0" err="1"/>
              <a:t>jGRASP</a:t>
            </a:r>
            <a:r>
              <a:rPr lang="en-US" sz="2000" b="1" dirty="0"/>
              <a:t> exec: java Zero</a:t>
            </a:r>
          </a:p>
          <a:p>
            <a:pPr>
              <a:defRPr/>
            </a:pPr>
            <a:endParaRPr lang="en-US" sz="2000" b="1" dirty="0"/>
          </a:p>
          <a:p>
            <a:pPr>
              <a:defRPr/>
            </a:pPr>
            <a:r>
              <a:rPr lang="en-US" sz="2000" b="1" dirty="0"/>
              <a:t>Exception in thread "main" </a:t>
            </a:r>
            <a:r>
              <a:rPr lang="en-US" sz="2000" b="1" dirty="0" err="1"/>
              <a:t>java.lang.ArithmeticException</a:t>
            </a:r>
            <a:r>
              <a:rPr lang="en-US" sz="2000" b="1" dirty="0"/>
              <a:t>: / by zero</a:t>
            </a:r>
          </a:p>
          <a:p>
            <a:pPr>
              <a:defRPr/>
            </a:pPr>
            <a:r>
              <a:rPr lang="en-US" sz="2000" b="1" dirty="0"/>
              <a:t>	at </a:t>
            </a:r>
            <a:r>
              <a:rPr lang="en-US" sz="2000" b="1" dirty="0" err="1"/>
              <a:t>Zero.main</a:t>
            </a:r>
            <a:r>
              <a:rPr lang="en-US" sz="2000" b="1" dirty="0"/>
              <a:t>(Zero.java:17)</a:t>
            </a:r>
          </a:p>
          <a:p>
            <a:pPr>
              <a:defRPr/>
            </a:pPr>
            <a:endParaRPr lang="en-US" sz="2000" b="1" dirty="0"/>
          </a:p>
          <a:p>
            <a:pPr>
              <a:defRPr/>
            </a:pPr>
            <a:r>
              <a:rPr lang="en-US" sz="2000" b="1" dirty="0"/>
              <a:t> ----</a:t>
            </a:r>
            <a:r>
              <a:rPr lang="en-US" sz="2000" b="1" dirty="0" err="1"/>
              <a:t>jGRASP</a:t>
            </a:r>
            <a:r>
              <a:rPr lang="en-US" sz="2000" b="1" dirty="0"/>
              <a:t> wedge2: exit code for process is 1.</a:t>
            </a:r>
          </a:p>
          <a:p>
            <a:pPr>
              <a:defRPr/>
            </a:pPr>
            <a:r>
              <a:rPr lang="en-US" sz="2000" b="1" dirty="0"/>
              <a:t> ----</a:t>
            </a:r>
            <a:r>
              <a:rPr lang="en-US" sz="2000" b="1" dirty="0" err="1"/>
              <a:t>jGRASP</a:t>
            </a:r>
            <a:r>
              <a:rPr lang="en-US" sz="2000" b="1" dirty="0"/>
              <a:t>: operation complete.</a:t>
            </a:r>
          </a:p>
          <a:p>
            <a:pPr eaLnBrk="1" hangingPunct="1">
              <a:spcBef>
                <a:spcPct val="70000"/>
              </a:spcBef>
              <a:defRPr/>
            </a:pPr>
            <a:endParaRPr lang="en-US" sz="2000" b="1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5401731"/>
      </p:ext>
    </p:extLst>
  </p:cSld>
  <p:clrMapOvr>
    <a:masterClrMapping/>
  </p:clrMapOvr>
  <p:transition spd="slow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3" name="Footer Placeholder 3">
            <a:extLst>
              <a:ext uri="{FF2B5EF4-FFF2-40B4-BE49-F238E27FC236}">
                <a16:creationId xmlns:a16="http://schemas.microsoft.com/office/drawing/2014/main" id="{A131E052-0BE7-F447-A5C1-3C1ADBC785E3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31074" name="Slide Number Placeholder 4">
            <a:extLst>
              <a:ext uri="{FF2B5EF4-FFF2-40B4-BE49-F238E27FC236}">
                <a16:creationId xmlns:a16="http://schemas.microsoft.com/office/drawing/2014/main" id="{75D805CB-424E-394A-B360-471E92DB309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0A35C632-C6CC-8144-9D24-B5D6CFC7EAD7}" type="slidenum">
              <a:rPr lang="en-US" altLang="ru-RU"/>
              <a:pPr/>
              <a:t>55</a:t>
            </a:fld>
            <a:endParaRPr lang="en-US" altLang="ru-RU"/>
          </a:p>
        </p:txBody>
      </p:sp>
      <p:sp>
        <p:nvSpPr>
          <p:cNvPr id="131075" name="Rectangle 2">
            <a:extLst>
              <a:ext uri="{FF2B5EF4-FFF2-40B4-BE49-F238E27FC236}">
                <a16:creationId xmlns:a16="http://schemas.microsoft.com/office/drawing/2014/main" id="{99C6764C-48F1-B44B-845C-577412B06A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274638"/>
            <a:ext cx="8382000" cy="6397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Выражение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try</a:t>
            </a:r>
          </a:p>
        </p:txBody>
      </p:sp>
      <p:sp>
        <p:nvSpPr>
          <p:cNvPr id="131076" name="Rectangle 3">
            <a:extLst>
              <a:ext uri="{FF2B5EF4-FFF2-40B4-BE49-F238E27FC236}">
                <a16:creationId xmlns:a16="http://schemas.microsoft.com/office/drawing/2014/main" id="{BF3EC179-37FD-3B47-B92E-18EFB0D1B3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066800"/>
            <a:ext cx="8382000" cy="505378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2800" dirty="0">
                <a:ea typeface="ＭＳ Ｐゴシック" panose="020B0600070205080204" pitchFamily="34" charset="-128"/>
              </a:rPr>
              <a:t>Для обработки исключения в программе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ru-RU" altLang="ru-RU" sz="2800" dirty="0">
                <a:ea typeface="ＭＳ Ｐゴシック" panose="020B0600070205080204" pitchFamily="34" charset="-128"/>
              </a:rPr>
              <a:t>строка кода, которая бросает исключение выполняется в блоке </a:t>
            </a:r>
            <a:r>
              <a:rPr lang="en-US" altLang="ru-RU" sz="2800" dirty="0">
                <a:ea typeface="ＭＳ Ｐゴシック" panose="020B0600070205080204" pitchFamily="34" charset="-128"/>
              </a:rPr>
              <a:t>try</a:t>
            </a:r>
            <a:endParaRPr lang="ru-RU" altLang="ru-RU" sz="2800" dirty="0">
              <a:ea typeface="ＭＳ Ｐゴシック" panose="020B0600070205080204" pitchFamily="34" charset="-128"/>
            </a:endParaRPr>
          </a:p>
          <a:p>
            <a:r>
              <a:rPr lang="ru-RU" altLang="ru-RU" sz="2800" dirty="0">
                <a:ea typeface="ＭＳ Ｐゴシック" panose="020B0600070205080204" pitchFamily="34" charset="-128"/>
              </a:rPr>
              <a:t>Блок</a:t>
            </a:r>
            <a:r>
              <a:rPr lang="en-US" altLang="ru-RU" sz="2800" dirty="0">
                <a:ea typeface="ＭＳ Ｐゴシック" panose="020B0600070205080204" pitchFamily="34" charset="-128"/>
              </a:rPr>
              <a:t> try</a:t>
            </a:r>
            <a:r>
              <a:rPr lang="ru-RU" altLang="ru-RU" sz="2800" dirty="0">
                <a:ea typeface="ＭＳ Ｐゴシック" panose="020B0600070205080204" pitchFamily="34" charset="-128"/>
              </a:rPr>
              <a:t> сопровождается одним или несколькими пунктами </a:t>
            </a:r>
            <a:r>
              <a:rPr lang="en-US" altLang="ru-RU" sz="2800" dirty="0">
                <a:ea typeface="ＭＳ Ｐゴシック" panose="020B0600070205080204" pitchFamily="34" charset="-128"/>
              </a:rPr>
              <a:t>catch</a:t>
            </a:r>
            <a:endParaRPr lang="ru-RU" altLang="ru-RU" sz="2800" dirty="0">
              <a:ea typeface="ＭＳ Ｐゴシック" panose="020B0600070205080204" pitchFamily="34" charset="-128"/>
            </a:endParaRPr>
          </a:p>
          <a:p>
            <a:r>
              <a:rPr lang="ru-RU" altLang="ru-RU" sz="2800" dirty="0">
                <a:ea typeface="ＭＳ Ｐゴシック" panose="020B0600070205080204" pitchFamily="34" charset="-128"/>
              </a:rPr>
              <a:t>Каждый пункт</a:t>
            </a:r>
            <a:r>
              <a:rPr lang="en-US" altLang="ru-RU" sz="2800" dirty="0">
                <a:ea typeface="ＭＳ Ｐゴシック" panose="020B0600070205080204" pitchFamily="34" charset="-128"/>
              </a:rPr>
              <a:t> catch </a:t>
            </a:r>
            <a:r>
              <a:rPr lang="ru-RU" altLang="ru-RU" sz="2800" dirty="0">
                <a:ea typeface="ＭＳ Ｐゴシック" panose="020B0600070205080204" pitchFamily="34" charset="-128"/>
              </a:rPr>
              <a:t>имеет соответствующий тип исключения и называется </a:t>
            </a:r>
            <a:r>
              <a:rPr lang="ru-RU" altLang="ru-RU" sz="2800" b="1" i="1" dirty="0">
                <a:ea typeface="ＭＳ Ｐゴシック" panose="020B0600070205080204" pitchFamily="34" charset="-128"/>
              </a:rPr>
              <a:t>обработчик исключений</a:t>
            </a:r>
          </a:p>
          <a:p>
            <a:r>
              <a:rPr lang="ru-RU" altLang="ru-RU" sz="2800" dirty="0">
                <a:ea typeface="ＭＳ Ｐゴシック" panose="020B0600070205080204" pitchFamily="34" charset="-128"/>
              </a:rPr>
              <a:t>Когда происходит исключение, обработка продолжается в первом пункте </a:t>
            </a:r>
            <a:r>
              <a:rPr lang="en-US" altLang="ru-RU" sz="2800" dirty="0">
                <a:ea typeface="ＭＳ Ｐゴシック" panose="020B0600070205080204" pitchFamily="34" charset="-128"/>
              </a:rPr>
              <a:t>catch</a:t>
            </a:r>
            <a:r>
              <a:rPr lang="ru-RU" altLang="ru-RU" sz="2800" dirty="0">
                <a:ea typeface="ＭＳ Ｐゴシック" panose="020B0600070205080204" pitchFamily="34" charset="-128"/>
              </a:rPr>
              <a:t>, который соответствует типу исключения</a:t>
            </a:r>
            <a:endParaRPr lang="en-US" altLang="ru-RU" sz="28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49397361"/>
      </p:ext>
    </p:extLst>
  </p:cSld>
  <p:clrMapOvr>
    <a:masterClrMapping/>
  </p:clrMapOvr>
  <p:transition spd="slow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7" name="Footer Placeholder 3">
            <a:extLst>
              <a:ext uri="{FF2B5EF4-FFF2-40B4-BE49-F238E27FC236}">
                <a16:creationId xmlns:a16="http://schemas.microsoft.com/office/drawing/2014/main" id="{E97FF2B8-D51B-6343-AFCA-9F17A05A937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32098" name="Slide Number Placeholder 4">
            <a:extLst>
              <a:ext uri="{FF2B5EF4-FFF2-40B4-BE49-F238E27FC236}">
                <a16:creationId xmlns:a16="http://schemas.microsoft.com/office/drawing/2014/main" id="{4AC7F980-42AD-D343-8860-E68C1FF6D8C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0A5ACB35-42E1-9A4A-9442-3899C158546F}" type="slidenum">
              <a:rPr lang="en-US" altLang="ru-RU"/>
              <a:pPr/>
              <a:t>56</a:t>
            </a:fld>
            <a:endParaRPr lang="en-US" altLang="ru-RU"/>
          </a:p>
        </p:txBody>
      </p:sp>
      <p:sp>
        <p:nvSpPr>
          <p:cNvPr id="132099" name="Rectangle 2">
            <a:extLst>
              <a:ext uri="{FF2B5EF4-FFF2-40B4-BE49-F238E27FC236}">
                <a16:creationId xmlns:a16="http://schemas.microsoft.com/office/drawing/2014/main" id="{07A54E83-B840-C345-B1C4-B7B4B0F1E7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274638"/>
            <a:ext cx="8382000" cy="6397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Пример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try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0F022891-5F76-D240-BAA4-E8FF2EF509B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066800"/>
            <a:ext cx="8610600" cy="5791200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import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java.util.Scanner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//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подсчитывает количество кодов товаров, которые вводятся с зоной 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R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и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//кодом района больше, чем 2000. Обеспечивает защиту от ошибочного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//ввода данных</a:t>
            </a: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class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ProductCodes</a:t>
            </a: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{</a:t>
            </a: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.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static void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main (String[]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args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String code;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char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zone;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int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district, valid = 0, banned = 0;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Scanner scan =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new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Scanner (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System.in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"Enter product code (XXX to quit):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code =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scan.nextLine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();</a:t>
            </a:r>
          </a:p>
          <a:p>
            <a:pPr>
              <a:defRPr/>
            </a:pPr>
            <a:endParaRPr lang="en-US" altLang="ru-RU" sz="24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9855218"/>
      </p:ext>
    </p:extLst>
  </p:cSld>
  <p:clrMapOvr>
    <a:masterClrMapping/>
  </p:clrMapOvr>
  <p:transition spd="slow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1" name="Footer Placeholder 3">
            <a:extLst>
              <a:ext uri="{FF2B5EF4-FFF2-40B4-BE49-F238E27FC236}">
                <a16:creationId xmlns:a16="http://schemas.microsoft.com/office/drawing/2014/main" id="{3E3BA508-C3A1-5F4A-9A49-DB41A5DFBDD9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33122" name="Slide Number Placeholder 4">
            <a:extLst>
              <a:ext uri="{FF2B5EF4-FFF2-40B4-BE49-F238E27FC236}">
                <a16:creationId xmlns:a16="http://schemas.microsoft.com/office/drawing/2014/main" id="{8857E293-48CA-A341-88A7-87DE858FB17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B9DF4439-B922-2146-8A4A-D576A2560075}" type="slidenum">
              <a:rPr lang="en-US" altLang="ru-RU"/>
              <a:pPr/>
              <a:t>57</a:t>
            </a:fld>
            <a:endParaRPr lang="en-US" altLang="ru-RU"/>
          </a:p>
        </p:txBody>
      </p:sp>
      <p:sp>
        <p:nvSpPr>
          <p:cNvPr id="133123" name="Rectangle 2">
            <a:extLst>
              <a:ext uri="{FF2B5EF4-FFF2-40B4-BE49-F238E27FC236}">
                <a16:creationId xmlns:a16="http://schemas.microsoft.com/office/drawing/2014/main" id="{7313AA1A-935A-C94B-B472-B6DF022033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274638"/>
            <a:ext cx="8382000" cy="4111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Выражение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try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72FCAF3D-4948-F24A-9CB6-800A0F79F9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076632"/>
            <a:ext cx="8610600" cy="5628968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accent2"/>
                </a:solidFill>
                <a:latin typeface="Courier New" charset="0"/>
                <a:ea typeface="+mn-ea"/>
                <a:cs typeface="+mn-cs"/>
              </a:rPr>
              <a:t> while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(!</a:t>
            </a:r>
            <a:r>
              <a:rPr lang="en-US" sz="18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code.equals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(</a:t>
            </a:r>
            <a:r>
              <a:rPr lang="en-US" sz="1800" b="1" dirty="0">
                <a:solidFill>
                  <a:srgbClr val="009900"/>
                </a:solidFill>
                <a:latin typeface="Courier New" charset="0"/>
                <a:ea typeface="+mn-ea"/>
                <a:cs typeface="+mn-cs"/>
              </a:rPr>
              <a:t>"XXX"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))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</a:t>
            </a:r>
            <a:r>
              <a:rPr lang="en-US" sz="1800" b="1" dirty="0">
                <a:solidFill>
                  <a:schemeClr val="accent2"/>
                </a:solidFill>
                <a:latin typeface="Courier New" charset="0"/>
                <a:ea typeface="+mn-ea"/>
                <a:cs typeface="+mn-cs"/>
              </a:rPr>
              <a:t>try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   zone = </a:t>
            </a:r>
            <a:r>
              <a:rPr lang="en-US" sz="18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code.charAt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(9);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   district = </a:t>
            </a:r>
            <a:r>
              <a:rPr lang="en-US" sz="18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Integer.parseInt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(</a:t>
            </a:r>
            <a:r>
              <a:rPr lang="en-US" sz="18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code.substring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(3, 7));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   valid++;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   if (zone == </a:t>
            </a:r>
            <a:r>
              <a:rPr lang="en-US" sz="1800" b="1" dirty="0">
                <a:solidFill>
                  <a:srgbClr val="009900"/>
                </a:solidFill>
                <a:latin typeface="Courier New" charset="0"/>
                <a:ea typeface="+mn-ea"/>
                <a:cs typeface="+mn-cs"/>
              </a:rPr>
              <a:t>'R'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&amp;&amp; district &gt; 2000)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      banned++;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</a:t>
            </a:r>
            <a:r>
              <a:rPr lang="en-US" sz="1800" b="1" dirty="0">
                <a:solidFill>
                  <a:schemeClr val="accent2"/>
                </a:solidFill>
                <a:latin typeface="Courier New" charset="0"/>
                <a:ea typeface="+mn-ea"/>
                <a:cs typeface="+mn-cs"/>
              </a:rPr>
              <a:t>catch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(</a:t>
            </a:r>
            <a:r>
              <a:rPr lang="en-US" sz="18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StringIndexOutOfBoundsException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exception)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   </a:t>
            </a:r>
            <a:r>
              <a:rPr lang="en-US" sz="18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System.out.println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(</a:t>
            </a:r>
            <a:r>
              <a:rPr lang="en-US" sz="1800" b="1" dirty="0">
                <a:solidFill>
                  <a:srgbClr val="009900"/>
                </a:solidFill>
                <a:latin typeface="Courier New" charset="0"/>
                <a:ea typeface="+mn-ea"/>
                <a:cs typeface="+mn-cs"/>
              </a:rPr>
              <a:t>"Improper code length: "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+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                       code);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</a:t>
            </a:r>
            <a:r>
              <a:rPr lang="en-US" sz="1800" b="1" dirty="0">
                <a:solidFill>
                  <a:schemeClr val="accent2"/>
                </a:solidFill>
                <a:latin typeface="Courier New" charset="0"/>
                <a:ea typeface="+mn-ea"/>
                <a:cs typeface="+mn-cs"/>
              </a:rPr>
              <a:t>catch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(</a:t>
            </a:r>
            <a:r>
              <a:rPr lang="en-US" sz="18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NumberFormatException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exception)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   </a:t>
            </a:r>
            <a:r>
              <a:rPr lang="en-US" sz="18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System.out.println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(</a:t>
            </a:r>
            <a:r>
              <a:rPr lang="en-US" sz="1800" b="1" dirty="0">
                <a:solidFill>
                  <a:srgbClr val="009900"/>
                </a:solidFill>
                <a:latin typeface="Courier New" charset="0"/>
                <a:ea typeface="+mn-ea"/>
                <a:cs typeface="+mn-cs"/>
              </a:rPr>
              <a:t>"District is not numeric: "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+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                       code);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}</a:t>
            </a:r>
          </a:p>
          <a:p>
            <a:pPr>
              <a:defRPr/>
            </a:pPr>
            <a:endParaRPr lang="en-US" sz="2400" dirty="0">
              <a:solidFill>
                <a:schemeClr val="dk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112133"/>
      </p:ext>
    </p:extLst>
  </p:cSld>
  <p:clrMapOvr>
    <a:masterClrMapping/>
  </p:clrMapOvr>
  <p:transition spd="slow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5" name="Footer Placeholder 3">
            <a:extLst>
              <a:ext uri="{FF2B5EF4-FFF2-40B4-BE49-F238E27FC236}">
                <a16:creationId xmlns:a16="http://schemas.microsoft.com/office/drawing/2014/main" id="{A402CCD7-6593-EA40-821A-FAEA4D2221E6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34146" name="Slide Number Placeholder 4">
            <a:extLst>
              <a:ext uri="{FF2B5EF4-FFF2-40B4-BE49-F238E27FC236}">
                <a16:creationId xmlns:a16="http://schemas.microsoft.com/office/drawing/2014/main" id="{DB83335F-417A-FA45-A7A8-43AAB5CF26C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02F37470-A039-A449-82D7-F7796ADDEE00}" type="slidenum">
              <a:rPr lang="en-US" altLang="ru-RU"/>
              <a:pPr/>
              <a:t>58</a:t>
            </a:fld>
            <a:endParaRPr lang="en-US" altLang="ru-RU"/>
          </a:p>
        </p:txBody>
      </p:sp>
      <p:sp>
        <p:nvSpPr>
          <p:cNvPr id="134147" name="Rectangle 2">
            <a:extLst>
              <a:ext uri="{FF2B5EF4-FFF2-40B4-BE49-F238E27FC236}">
                <a16:creationId xmlns:a16="http://schemas.microsoft.com/office/drawing/2014/main" id="{C4F2C5D7-5E6E-5540-A0B3-42774A2C66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274638"/>
            <a:ext cx="8382000" cy="4111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Выражение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try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C0847EC6-432C-E744-8AD2-B10DB2D1A3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091380"/>
            <a:ext cx="8610600" cy="5614219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accent2"/>
                </a:solidFill>
                <a:latin typeface="Courier New" charset="0"/>
                <a:ea typeface="+mn-ea"/>
                <a:cs typeface="+mn-cs"/>
              </a:rPr>
              <a:t> </a:t>
            </a:r>
            <a:r>
              <a:rPr lang="en-US" sz="24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System.out.print</a:t>
            </a: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(</a:t>
            </a:r>
            <a:r>
              <a:rPr lang="en-US" sz="2400" b="1" dirty="0">
                <a:solidFill>
                  <a:srgbClr val="009900"/>
                </a:solidFill>
                <a:latin typeface="Courier New" charset="0"/>
                <a:ea typeface="+mn-ea"/>
                <a:cs typeface="+mn-cs"/>
              </a:rPr>
              <a:t>"Enter product code (XXX to quit): "</a:t>
            </a: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code = </a:t>
            </a:r>
            <a:r>
              <a:rPr lang="en-US" sz="24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scan.nextLine</a:t>
            </a: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();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sz="2400" b="1" dirty="0">
              <a:solidFill>
                <a:schemeClr val="dk1"/>
              </a:solidFill>
              <a:latin typeface="Courier New" charset="0"/>
              <a:ea typeface="+mn-ea"/>
              <a:cs typeface="+mn-cs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</a:t>
            </a:r>
            <a:r>
              <a:rPr lang="en-US" sz="24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System.out.println</a:t>
            </a: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(</a:t>
            </a:r>
            <a:r>
              <a:rPr lang="en-US" sz="2400" b="1" dirty="0">
                <a:solidFill>
                  <a:srgbClr val="009900"/>
                </a:solidFill>
                <a:latin typeface="Courier New" charset="0"/>
                <a:ea typeface="+mn-ea"/>
                <a:cs typeface="+mn-cs"/>
              </a:rPr>
              <a:t>"# of valid codes entered: "</a:t>
            </a: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+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                 valid);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</a:t>
            </a:r>
            <a:r>
              <a:rPr lang="en-US" sz="24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System.out.println</a:t>
            </a: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(</a:t>
            </a:r>
            <a:r>
              <a:rPr lang="en-US" sz="2400" b="1" dirty="0">
                <a:solidFill>
                  <a:srgbClr val="009900"/>
                </a:solidFill>
                <a:latin typeface="Courier New" charset="0"/>
                <a:ea typeface="+mn-ea"/>
                <a:cs typeface="+mn-cs"/>
              </a:rPr>
              <a:t>"# of banned codes entered: "</a:t>
            </a: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+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                       banned);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57535416"/>
      </p:ext>
    </p:extLst>
  </p:cSld>
  <p:clrMapOvr>
    <a:masterClrMapping/>
  </p:clrMapOvr>
  <p:transition spd="slow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69" name="Footer Placeholder 3">
            <a:extLst>
              <a:ext uri="{FF2B5EF4-FFF2-40B4-BE49-F238E27FC236}">
                <a16:creationId xmlns:a16="http://schemas.microsoft.com/office/drawing/2014/main" id="{CDB1E9FC-9513-7E49-81FE-5F49E3520930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35170" name="Slide Number Placeholder 4">
            <a:extLst>
              <a:ext uri="{FF2B5EF4-FFF2-40B4-BE49-F238E27FC236}">
                <a16:creationId xmlns:a16="http://schemas.microsoft.com/office/drawing/2014/main" id="{08FC3179-3B3F-AA42-8FCA-BADCB47B66A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E9EFFE02-EFF4-5846-9E7C-F2D78C5D4D8B}" type="slidenum">
              <a:rPr lang="en-US" altLang="ru-RU"/>
              <a:pPr/>
              <a:t>59</a:t>
            </a:fld>
            <a:endParaRPr lang="en-US" altLang="ru-RU"/>
          </a:p>
        </p:txBody>
      </p:sp>
      <p:sp>
        <p:nvSpPr>
          <p:cNvPr id="135171" name="Rectangle 2">
            <a:extLst>
              <a:ext uri="{FF2B5EF4-FFF2-40B4-BE49-F238E27FC236}">
                <a16:creationId xmlns:a16="http://schemas.microsoft.com/office/drawing/2014/main" id="{BC7F3E9F-39BD-0543-AAE0-DB008EF2DD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274637"/>
            <a:ext cx="8382000" cy="111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Выражение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try</a:t>
            </a:r>
            <a:r>
              <a:rPr lang="ru-RU" altLang="ru-RU" sz="4000" b="1" dirty="0">
                <a:ea typeface="ＭＳ Ｐゴシック" panose="020B0600070205080204" pitchFamily="34" charset="-128"/>
              </a:rPr>
              <a:t>: результат выполнения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3C83BDB8-617F-5441-8A8D-82D1922832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567543"/>
            <a:ext cx="8610600" cy="4140926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marL="0" indent="0"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Enter product code (XXX to quit): 83745P</a:t>
            </a:r>
          </a:p>
          <a:p>
            <a:pPr marL="0" indent="0"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Improper code length: 83745P</a:t>
            </a:r>
          </a:p>
          <a:p>
            <a:pPr marL="0" indent="0"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Enter product code (XXX to quit): EJUTBYEHBT</a:t>
            </a:r>
          </a:p>
          <a:p>
            <a:pPr marL="0" indent="0"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District is not numeric: EJUTBYEHBT</a:t>
            </a:r>
          </a:p>
          <a:p>
            <a:pPr marL="0" indent="0"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Enter product code (XXX to quit): 174865847W</a:t>
            </a:r>
          </a:p>
          <a:p>
            <a:pPr marL="0" indent="0"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Enter product code (XXX to quit): 374648364R</a:t>
            </a:r>
          </a:p>
          <a:p>
            <a:pPr marL="0" indent="0"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Enter product code (XXX to quit): XXX</a:t>
            </a:r>
          </a:p>
          <a:p>
            <a:pPr marL="0" indent="0"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# of valid codes entered: 2</a:t>
            </a:r>
          </a:p>
          <a:p>
            <a:pPr marL="0" indent="0">
              <a:buFontTx/>
              <a:buNone/>
              <a:defRPr/>
            </a:pPr>
            <a:r>
              <a:rPr lang="en-US" sz="24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# of banned codes entered: 1</a:t>
            </a:r>
          </a:p>
          <a:p>
            <a:pPr marL="0" indent="0">
              <a:lnSpc>
                <a:spcPct val="80000"/>
              </a:lnSpc>
              <a:buFontTx/>
              <a:buNone/>
              <a:defRPr/>
            </a:pPr>
            <a:endParaRPr lang="en-US" sz="2400" dirty="0">
              <a:solidFill>
                <a:schemeClr val="dk1"/>
              </a:solidFill>
              <a:ea typeface="+mn-ea"/>
              <a:cs typeface="+mn-cs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sz="2400" b="1" dirty="0">
              <a:solidFill>
                <a:schemeClr val="dk1"/>
              </a:solidFill>
              <a:latin typeface="Courier New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4856936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/>
          </a:p>
        </p:txBody>
      </p:sp>
      <p:sp>
        <p:nvSpPr>
          <p:cNvPr id="66562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6-</a:t>
            </a:r>
            <a:fld id="{98611A91-B56F-A64C-B2CB-8C38FC02B730}" type="slidenum">
              <a:rPr lang="en-US" sz="1800"/>
              <a:pPr eaLnBrk="1" hangingPunct="1"/>
              <a:t>6</a:t>
            </a:fld>
            <a:endParaRPr lang="en-US" sz="1800"/>
          </a:p>
        </p:txBody>
      </p:sp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825499"/>
            <a:ext cx="7696200" cy="762001"/>
          </a:xfrm>
        </p:spPr>
        <p:txBody>
          <a:bodyPr/>
          <a:lstStyle/>
          <a:p>
            <a:pPr eaLnBrk="1" hangingPunct="1"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Интерфейсы в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Java</a:t>
            </a:r>
          </a:p>
        </p:txBody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5600" y="1676400"/>
            <a:ext cx="8331200" cy="4449763"/>
          </a:xfrm>
        </p:spPr>
        <p:txBody>
          <a:bodyPr/>
          <a:lstStyle/>
          <a:p>
            <a:pPr>
              <a:defRPr/>
            </a:pPr>
            <a:r>
              <a:rPr lang="ru-RU" dirty="0"/>
              <a:t>Интерфейс </a:t>
            </a:r>
            <a:r>
              <a:rPr lang="ru-RU" dirty="0" err="1"/>
              <a:t>Java</a:t>
            </a:r>
            <a:r>
              <a:rPr lang="ru-RU" dirty="0"/>
              <a:t> представляет собой набор абстрактных методов и констант (необязательно) </a:t>
            </a:r>
          </a:p>
          <a:p>
            <a:pPr>
              <a:defRPr/>
            </a:pPr>
            <a:r>
              <a:rPr lang="ru-RU" dirty="0"/>
              <a:t>Абстрактный метод представляет собой заголовок метода без тела </a:t>
            </a:r>
          </a:p>
          <a:p>
            <a:pPr>
              <a:defRPr/>
            </a:pPr>
            <a:r>
              <a:rPr lang="ru-RU" dirty="0"/>
              <a:t>Абстрактный метод объявляется с помощью модификатора </a:t>
            </a:r>
            <a:r>
              <a:rPr lang="en-US" dirty="0">
                <a:latin typeface="Courier New" charset="0"/>
                <a:cs typeface="+mn-cs"/>
              </a:rPr>
              <a:t>abstract</a:t>
            </a:r>
            <a:r>
              <a:rPr lang="en-US" dirty="0">
                <a:cs typeface="+mn-cs"/>
              </a:rPr>
              <a:t>, </a:t>
            </a:r>
            <a:r>
              <a:rPr lang="ru-RU" dirty="0"/>
              <a:t>потому, что все методы в интерфейсе являются как правило, абстрактными, то у них нет реализации </a:t>
            </a:r>
          </a:p>
          <a:p>
            <a:pPr>
              <a:defRPr/>
            </a:pPr>
            <a:r>
              <a:rPr lang="ru-RU" dirty="0"/>
              <a:t>Интерфейс используется для создания набора методов, что класс будет реализовать</a:t>
            </a:r>
          </a:p>
        </p:txBody>
      </p:sp>
    </p:spTree>
    <p:extLst>
      <p:ext uri="{BB962C8B-B14F-4D97-AF65-F5344CB8AC3E}">
        <p14:creationId xmlns:p14="http://schemas.microsoft.com/office/powerpoint/2010/main" val="3216564168"/>
      </p:ext>
    </p:extLst>
  </p:cSld>
  <p:clrMapOvr>
    <a:masterClrMapping/>
  </p:clrMapOvr>
  <p:transition spd="med">
    <p:wheel spokes="1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3" name="Footer Placeholder 3">
            <a:extLst>
              <a:ext uri="{FF2B5EF4-FFF2-40B4-BE49-F238E27FC236}">
                <a16:creationId xmlns:a16="http://schemas.microsoft.com/office/drawing/2014/main" id="{D524DF3F-B2BD-054C-A32A-B1C8E0CDE2FD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36194" name="Slide Number Placeholder 4">
            <a:extLst>
              <a:ext uri="{FF2B5EF4-FFF2-40B4-BE49-F238E27FC236}">
                <a16:creationId xmlns:a16="http://schemas.microsoft.com/office/drawing/2014/main" id="{2F9A65E8-F63A-1846-824B-BB910320BA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868E33F8-E565-2C4C-961B-32DFFC050C62}" type="slidenum">
              <a:rPr lang="en-US" altLang="ru-RU"/>
              <a:pPr/>
              <a:t>60</a:t>
            </a:fld>
            <a:endParaRPr lang="en-US" altLang="ru-RU"/>
          </a:p>
        </p:txBody>
      </p:sp>
      <p:sp>
        <p:nvSpPr>
          <p:cNvPr id="136195" name="Rectangle 2">
            <a:extLst>
              <a:ext uri="{FF2B5EF4-FFF2-40B4-BE49-F238E27FC236}">
                <a16:creationId xmlns:a16="http://schemas.microsoft.com/office/drawing/2014/main" id="{0A3A2FDA-12BD-9B44-BB9B-7D06BD2501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ru-RU" sz="4000" b="1" dirty="0">
                <a:ea typeface="ＭＳ Ｐゴシック" panose="020B0600070205080204" pitchFamily="34" charset="-128"/>
              </a:rPr>
              <a:t>C</a:t>
            </a:r>
            <a:r>
              <a:rPr lang="ru-RU" altLang="ru-RU" sz="4000" b="1" dirty="0" err="1">
                <a:ea typeface="ＭＳ Ｐゴシック" panose="020B0600070205080204" pitchFamily="34" charset="-128"/>
              </a:rPr>
              <a:t>лужебное</a:t>
            </a:r>
            <a:r>
              <a:rPr lang="ru-RU" altLang="ru-RU" sz="4000" b="1" dirty="0">
                <a:ea typeface="ＭＳ Ｐゴシック" panose="020B0600070205080204" pitchFamily="34" charset="-128"/>
              </a:rPr>
              <a:t> слово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finally</a:t>
            </a:r>
          </a:p>
        </p:txBody>
      </p:sp>
      <p:sp>
        <p:nvSpPr>
          <p:cNvPr id="136196" name="Rectangle 3">
            <a:extLst>
              <a:ext uri="{FF2B5EF4-FFF2-40B4-BE49-F238E27FC236}">
                <a16:creationId xmlns:a16="http://schemas.microsoft.com/office/drawing/2014/main" id="{FB295588-0CCE-2E40-A6D6-1DED9EF66B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750422"/>
            <a:ext cx="8763000" cy="483293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2800" dirty="0">
                <a:ea typeface="ＭＳ Ｐゴシック" panose="020B0600070205080204" pitchFamily="34" charset="-128"/>
              </a:rPr>
              <a:t>Блок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try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ru-RU" altLang="ru-RU" sz="2800" dirty="0">
                <a:ea typeface="ＭＳ Ｐゴシック" panose="020B0600070205080204" pitchFamily="34" charset="-128"/>
              </a:rPr>
              <a:t>может иметь необязательный пункт ниже пунктов </a:t>
            </a:r>
            <a:r>
              <a:rPr lang="en-US" altLang="ru-RU" sz="2800" dirty="0">
                <a:ea typeface="ＭＳ Ｐゴシック" panose="020B0600070205080204" pitchFamily="34" charset="-128"/>
              </a:rPr>
              <a:t>catch</a:t>
            </a:r>
            <a:r>
              <a:rPr lang="ru-RU" altLang="ru-RU" sz="2800" dirty="0">
                <a:ea typeface="ＭＳ Ｐゴシック" panose="020B0600070205080204" pitchFamily="34" charset="-128"/>
              </a:rPr>
              <a:t>, обозначенный зарезервированным словом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finally</a:t>
            </a:r>
            <a:endParaRPr lang="ru-RU" altLang="ru-RU" sz="2800" dirty="0">
              <a:ea typeface="ＭＳ Ｐゴシック" panose="020B0600070205080204" pitchFamily="34" charset="-128"/>
            </a:endParaRPr>
          </a:p>
          <a:p>
            <a:r>
              <a:rPr lang="ru-RU" altLang="ru-RU" sz="2800" dirty="0">
                <a:ea typeface="ＭＳ Ｐゴシック" panose="020B0600070205080204" pitchFamily="34" charset="-128"/>
              </a:rPr>
              <a:t>Выражение </a:t>
            </a:r>
            <a:r>
              <a:rPr lang="en-US" altLang="ru-RU" sz="28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finally</a:t>
            </a:r>
            <a:r>
              <a:rPr lang="ru-RU" altLang="ru-RU" sz="2800" dirty="0">
                <a:ea typeface="ＭＳ Ｐゴシック" panose="020B0600070205080204" pitchFamily="34" charset="-128"/>
              </a:rPr>
              <a:t> всегда выполняются</a:t>
            </a:r>
          </a:p>
          <a:p>
            <a:r>
              <a:rPr lang="ru-RU" altLang="ru-RU" sz="2800" dirty="0">
                <a:ea typeface="ＭＳ Ｐゴシック" panose="020B0600070205080204" pitchFamily="34" charset="-128"/>
              </a:rPr>
              <a:t>Если исключения не генерируется, то выражения заявления в пункте </a:t>
            </a:r>
            <a:r>
              <a:rPr lang="en-US" altLang="ru-RU" sz="28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finally</a:t>
            </a:r>
            <a:r>
              <a:rPr lang="ru-RU" altLang="ru-RU" sz="2800" dirty="0">
                <a:ea typeface="ＭＳ Ｐゴシック" panose="020B0600070205080204" pitchFamily="34" charset="-128"/>
              </a:rPr>
              <a:t> выполняются после утверждения в </a:t>
            </a:r>
            <a:r>
              <a:rPr lang="ru-RU" altLang="ru-RU" sz="2800" dirty="0" err="1">
                <a:ea typeface="ＭＳ Ｐゴシック" panose="020B0600070205080204" pitchFamily="34" charset="-128"/>
              </a:rPr>
              <a:t>Ьгу</a:t>
            </a:r>
            <a:r>
              <a:rPr lang="ru-RU" altLang="ru-RU" sz="2800" dirty="0">
                <a:ea typeface="ＭＳ Ｐゴシック" panose="020B0600070205080204" pitchFamily="34" charset="-128"/>
              </a:rPr>
              <a:t> блоке полной</a:t>
            </a:r>
          </a:p>
          <a:p>
            <a:r>
              <a:rPr lang="ru-RU" altLang="ru-RU" sz="2800" dirty="0">
                <a:ea typeface="ＭＳ Ｐゴシック" panose="020B0600070205080204" pitchFamily="34" charset="-128"/>
              </a:rPr>
              <a:t>Если исключение генерируется, то выражения в блоке </a:t>
            </a:r>
            <a:r>
              <a:rPr lang="en-US" altLang="ru-RU" sz="28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finally</a:t>
            </a:r>
            <a:r>
              <a:rPr lang="ru-RU" altLang="ru-RU" sz="28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ru-RU" altLang="ru-RU" sz="2800" dirty="0">
                <a:ea typeface="ＭＳ Ｐゴシック" panose="020B0600070205080204" pitchFamily="34" charset="-128"/>
              </a:rPr>
              <a:t>выполняются, когда выполнение выражений в блоке  </a:t>
            </a:r>
            <a:r>
              <a:rPr lang="en-US" altLang="ru-RU" sz="28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try</a:t>
            </a:r>
            <a:r>
              <a:rPr lang="ru-RU" altLang="ru-RU" sz="28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ru-RU" altLang="ru-RU" sz="2800" dirty="0">
                <a:ea typeface="ＭＳ Ｐゴシック" panose="020B0600070205080204" pitchFamily="34" charset="-128"/>
              </a:rPr>
              <a:t>завершено</a:t>
            </a:r>
          </a:p>
          <a:p>
            <a:pPr eaLnBrk="1" hangingPunct="1">
              <a:spcBef>
                <a:spcPct val="70000"/>
              </a:spcBef>
              <a:buFontTx/>
              <a:buNone/>
            </a:pPr>
            <a:endParaRPr lang="en-US" altLang="ru-RU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46411957"/>
      </p:ext>
    </p:extLst>
  </p:cSld>
  <p:clrMapOvr>
    <a:masterClrMapping/>
  </p:clrMapOvr>
  <p:transition spd="slow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7" name="Footer Placeholder 3">
            <a:extLst>
              <a:ext uri="{FF2B5EF4-FFF2-40B4-BE49-F238E27FC236}">
                <a16:creationId xmlns:a16="http://schemas.microsoft.com/office/drawing/2014/main" id="{95B4C774-9D67-884B-A70C-384563A131D8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37218" name="Slide Number Placeholder 4">
            <a:extLst>
              <a:ext uri="{FF2B5EF4-FFF2-40B4-BE49-F238E27FC236}">
                <a16:creationId xmlns:a16="http://schemas.microsoft.com/office/drawing/2014/main" id="{274D501A-75E4-1B4C-A4B0-274EDD6A170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1258B280-5BA4-5641-9125-3C3B97695670}" type="slidenum">
              <a:rPr lang="en-US" altLang="ru-RU"/>
              <a:pPr/>
              <a:t>61</a:t>
            </a:fld>
            <a:endParaRPr lang="en-US" altLang="ru-RU"/>
          </a:p>
        </p:txBody>
      </p:sp>
      <p:sp>
        <p:nvSpPr>
          <p:cNvPr id="137219" name="Rectangle 2">
            <a:extLst>
              <a:ext uri="{FF2B5EF4-FFF2-40B4-BE49-F238E27FC236}">
                <a16:creationId xmlns:a16="http://schemas.microsoft.com/office/drawing/2014/main" id="{C4F6B14D-62E0-5B41-8210-28E9C1D201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6834" y="632619"/>
            <a:ext cx="7718516" cy="79123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Распространение исключений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137220" name="Rectangle 3">
            <a:extLst>
              <a:ext uri="{FF2B5EF4-FFF2-40B4-BE49-F238E27FC236}">
                <a16:creationId xmlns:a16="http://schemas.microsoft.com/office/drawing/2014/main" id="{B28278A1-7484-7B4C-A1D8-0C1B6F913D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00446" y="1685108"/>
            <a:ext cx="8767353" cy="454027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2800" dirty="0">
                <a:ea typeface="ＭＳ Ｐゴシック" panose="020B0600070205080204" pitchFamily="34" charset="-128"/>
              </a:rPr>
              <a:t>Исключением могут быть обработаны на более высоком уровне, если тип исключения  не подходит для обработки его там, где оно происходит</a:t>
            </a:r>
          </a:p>
          <a:p>
            <a:r>
              <a:rPr lang="ru-RU" altLang="ru-RU" sz="2800" dirty="0">
                <a:ea typeface="ＭＳ Ｐゴシック" panose="020B0600070205080204" pitchFamily="34" charset="-128"/>
              </a:rPr>
              <a:t>Исключения распространяются вверх по иерархии метода вызова, пока они не перехватываются и не обрабатываются или пока они не достигнут уровня основного метода</a:t>
            </a:r>
          </a:p>
          <a:p>
            <a:r>
              <a:rPr lang="ru-RU" altLang="ru-RU" sz="2800" dirty="0">
                <a:ea typeface="ＭＳ Ｐゴシック" panose="020B0600070205080204" pitchFamily="34" charset="-128"/>
              </a:rPr>
              <a:t>Блок </a:t>
            </a:r>
            <a:r>
              <a:rPr lang="en-US" altLang="ru-RU" sz="2800" dirty="0">
                <a:ea typeface="ＭＳ Ｐゴシック" panose="020B0600070205080204" pitchFamily="34" charset="-128"/>
              </a:rPr>
              <a:t>try</a:t>
            </a:r>
            <a:r>
              <a:rPr lang="ru-RU" altLang="ru-RU" sz="2800" dirty="0">
                <a:ea typeface="ＭＳ Ｐゴシック" panose="020B0600070205080204" pitchFamily="34" charset="-128"/>
              </a:rPr>
              <a:t>, который содержит вызов метода, в котором выбрасывается исключение можно использовать, чтобы поймать это исключение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4107615463"/>
      </p:ext>
    </p:extLst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1" name="Footer Placeholder 3">
            <a:extLst>
              <a:ext uri="{FF2B5EF4-FFF2-40B4-BE49-F238E27FC236}">
                <a16:creationId xmlns:a16="http://schemas.microsoft.com/office/drawing/2014/main" id="{45DD8C9C-BA39-3644-B911-64F4D0933553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38242" name="Slide Number Placeholder 4">
            <a:extLst>
              <a:ext uri="{FF2B5EF4-FFF2-40B4-BE49-F238E27FC236}">
                <a16:creationId xmlns:a16="http://schemas.microsoft.com/office/drawing/2014/main" id="{A0C3B7E1-9578-D14A-8806-842FD414E29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F8729D55-4DA8-A74D-960B-C4B4EE128FEC}" type="slidenum">
              <a:rPr lang="en-US" altLang="ru-RU"/>
              <a:pPr/>
              <a:t>62</a:t>
            </a:fld>
            <a:endParaRPr lang="en-US" altLang="ru-RU"/>
          </a:p>
        </p:txBody>
      </p:sp>
      <p:sp>
        <p:nvSpPr>
          <p:cNvPr id="138243" name="Rectangle 2">
            <a:extLst>
              <a:ext uri="{FF2B5EF4-FFF2-40B4-BE49-F238E27FC236}">
                <a16:creationId xmlns:a16="http://schemas.microsoft.com/office/drawing/2014/main" id="{C060C2C8-D233-C24E-9649-26CAEBE665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3200" b="1">
                <a:ea typeface="ＭＳ Ｐゴシック" panose="020B0600070205080204" pitchFamily="34" charset="-128"/>
              </a:rPr>
              <a:t>Пример распространение исключений</a:t>
            </a:r>
            <a:endParaRPr lang="en-US" altLang="ru-RU" sz="3200" b="1">
              <a:ea typeface="ＭＳ Ｐゴシック" panose="020B0600070205080204" pitchFamily="34" charset="-128"/>
            </a:endParaRP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2C486C20-1373-2C4C-A0F4-B30916160D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990600"/>
            <a:ext cx="8382000" cy="5135563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class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Propagation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//------------------------------------------------</a:t>
            </a:r>
            <a:r>
              <a:rPr lang="ru-RU" altLang="ru-RU" sz="2000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вызываем метод  </a:t>
            </a:r>
            <a:r>
              <a:rPr lang="en-US" altLang="ru-RU" sz="2000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level1</a:t>
            </a:r>
            <a:r>
              <a:rPr lang="ru-RU" altLang="ru-RU" sz="2000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, чтобы начать демонстрацию работы исключений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//---------------------------------------------------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</a:t>
            </a:r>
            <a:r>
              <a:rPr lang="en-US" altLang="ru-RU" sz="20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static public void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main (String[]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args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ExceptionScope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demo = </a:t>
            </a:r>
            <a:r>
              <a:rPr lang="en-US" altLang="ru-RU" sz="20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new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ExceptionScope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20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ru-RU" sz="20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"Program beginning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.</a:t>
            </a:r>
            <a:r>
              <a:rPr lang="en-US" altLang="ru-RU" sz="20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demo.level1();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ru-RU" sz="20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"Program ending."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}</a:t>
            </a:r>
          </a:p>
          <a:p>
            <a:pPr>
              <a:defRPr/>
            </a:pPr>
            <a:endParaRPr lang="ru-RU" altLang="ru-RU" sz="24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9996997"/>
      </p:ext>
    </p:extLst>
  </p:cSld>
  <p:clrMapOvr>
    <a:masterClrMapping/>
  </p:clrMapOvr>
  <p:transition spd="slow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5" name="Footer Placeholder 3">
            <a:extLst>
              <a:ext uri="{FF2B5EF4-FFF2-40B4-BE49-F238E27FC236}">
                <a16:creationId xmlns:a16="http://schemas.microsoft.com/office/drawing/2014/main" id="{9022C899-6048-8140-AE22-621A2F47F41D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39266" name="Slide Number Placeholder 4">
            <a:extLst>
              <a:ext uri="{FF2B5EF4-FFF2-40B4-BE49-F238E27FC236}">
                <a16:creationId xmlns:a16="http://schemas.microsoft.com/office/drawing/2014/main" id="{59177E85-6288-CA4F-B92A-C97D62070C8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4955DBCF-6DC7-6742-86B2-F9C7D1347993}" type="slidenum">
              <a:rPr lang="en-US" altLang="ru-RU"/>
              <a:pPr/>
              <a:t>63</a:t>
            </a:fld>
            <a:endParaRPr lang="en-US" altLang="ru-RU"/>
          </a:p>
        </p:txBody>
      </p:sp>
      <p:sp>
        <p:nvSpPr>
          <p:cNvPr id="139267" name="Rectangle 2">
            <a:extLst>
              <a:ext uri="{FF2B5EF4-FFF2-40B4-BE49-F238E27FC236}">
                <a16:creationId xmlns:a16="http://schemas.microsoft.com/office/drawing/2014/main" id="{14BC2329-4D91-2645-B27E-D33D7D30F4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7987" y="0"/>
            <a:ext cx="8568813" cy="120936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Пример распространение исключений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372BED1F-D781-AA44-80D7-CB46EE6975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7987" y="1005839"/>
            <a:ext cx="9026012" cy="5699761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class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ExceptionScope</a:t>
            </a:r>
            <a:r>
              <a:rPr lang="ru-RU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</a:t>
            </a: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блоки </a:t>
            </a: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Catches </a:t>
            </a: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и обработка исключений выброшенных </a:t>
            </a: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level3.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</a:t>
            </a:r>
            <a:r>
              <a:rPr lang="en-US" altLang="ru-RU" sz="20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void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level1()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ru-RU" sz="20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"Level 1 beginning."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20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try 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level2();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20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catch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ArithmeticException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problem)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</a:t>
            </a:r>
            <a:r>
              <a:rPr lang="en-US" altLang="ru-RU" sz="20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"The exception message is: "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+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                   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problem.getMessage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</a:t>
            </a:r>
            <a:r>
              <a:rPr lang="en-US" altLang="ru-RU" sz="20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"The call stack trace:"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problem.printStackTrace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</a:t>
            </a:r>
            <a:r>
              <a:rPr lang="en-US" altLang="ru-RU" sz="20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20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();}</a:t>
            </a:r>
          </a:p>
          <a:p>
            <a:pPr>
              <a:defRPr/>
            </a:pPr>
            <a:endParaRPr lang="ru-RU" altLang="ru-RU" sz="24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0267277"/>
      </p:ext>
    </p:extLst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9" name="Footer Placeholder 3">
            <a:extLst>
              <a:ext uri="{FF2B5EF4-FFF2-40B4-BE49-F238E27FC236}">
                <a16:creationId xmlns:a16="http://schemas.microsoft.com/office/drawing/2014/main" id="{54641024-1B29-E94E-A18F-9F34AC960CD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40290" name="Slide Number Placeholder 4">
            <a:extLst>
              <a:ext uri="{FF2B5EF4-FFF2-40B4-BE49-F238E27FC236}">
                <a16:creationId xmlns:a16="http://schemas.microsoft.com/office/drawing/2014/main" id="{E1261D87-72F8-EE46-A155-9724EED3425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9121B0BB-6264-7B41-A8CC-E8EDC141B406}" type="slidenum">
              <a:rPr lang="en-US" altLang="ru-RU"/>
              <a:pPr/>
              <a:t>64</a:t>
            </a:fld>
            <a:endParaRPr lang="en-US" altLang="ru-RU"/>
          </a:p>
        </p:txBody>
      </p:sp>
      <p:sp>
        <p:nvSpPr>
          <p:cNvPr id="140291" name="Rectangle 2">
            <a:extLst>
              <a:ext uri="{FF2B5EF4-FFF2-40B4-BE49-F238E27FC236}">
                <a16:creationId xmlns:a16="http://schemas.microsoft.com/office/drawing/2014/main" id="{A15BD1EA-3F83-D742-B635-EA9C0BE506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10342" y="0"/>
            <a:ext cx="7378881" cy="118872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Пример распространение исключений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2B1B6D86-E77E-CA43-9D76-0AA1CAD09FC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30628" y="1188721"/>
            <a:ext cx="9013371" cy="5669280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2400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finally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"***In the finally bit***"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"Level 1 ending."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//Служит в качестве промежуточного уровня. Исключение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//распространяется через этот метод обратно к </a:t>
            </a: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Level1</a:t>
            </a: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//------------------------------------------------------</a:t>
            </a:r>
            <a:endParaRPr lang="ru-RU" altLang="ru-RU" sz="1800" b="1" dirty="0">
              <a:solidFill>
                <a:schemeClr val="hlink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void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level2()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"Level 2 beginning."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level3 ();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"Level 2 ending."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}</a:t>
            </a:r>
            <a:endParaRPr lang="ru-RU" altLang="ru-RU" sz="1800" b="1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58952783"/>
      </p:ext>
    </p:extLst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3" name="Footer Placeholder 3">
            <a:extLst>
              <a:ext uri="{FF2B5EF4-FFF2-40B4-BE49-F238E27FC236}">
                <a16:creationId xmlns:a16="http://schemas.microsoft.com/office/drawing/2014/main" id="{A7EFE40A-117D-0747-B910-08A57489DB76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41314" name="Slide Number Placeholder 4">
            <a:extLst>
              <a:ext uri="{FF2B5EF4-FFF2-40B4-BE49-F238E27FC236}">
                <a16:creationId xmlns:a16="http://schemas.microsoft.com/office/drawing/2014/main" id="{9DA19E14-F2BF-9640-AF0C-A74BB376F0D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F8C9B0B1-569D-BE4E-A2E5-2264E508259A}" type="slidenum">
              <a:rPr lang="en-US" altLang="ru-RU"/>
              <a:pPr/>
              <a:t>65</a:t>
            </a:fld>
            <a:endParaRPr lang="en-US" altLang="ru-RU"/>
          </a:p>
        </p:txBody>
      </p:sp>
      <p:sp>
        <p:nvSpPr>
          <p:cNvPr id="141315" name="Rectangle 2">
            <a:extLst>
              <a:ext uri="{FF2B5EF4-FFF2-40B4-BE49-F238E27FC236}">
                <a16:creationId xmlns:a16="http://schemas.microsoft.com/office/drawing/2014/main" id="{21C32F06-ED8A-5B47-9ADD-69E87BB702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990600" y="418012"/>
            <a:ext cx="7524749" cy="146304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Пример распространение исключений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E7621C83-4F56-1F49-AFAC-C8E83E2161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09006" y="1714500"/>
            <a:ext cx="8706394" cy="4107372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</a:t>
            </a: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Выполняет вычисление, чтобы произвести исключение. Оно не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//перехватывается и обрабатываются на этом уровне.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//-------------------------------------------------------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void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level3 ()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int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numerator = 10, denominator = 0;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"Level 3 beginning."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int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result = numerator / denominator;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"Level 3 ending."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endParaRPr lang="ru-RU" altLang="ru-RU" sz="1800" b="1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07265547"/>
      </p:ext>
    </p:extLst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7" name="Footer Placeholder 3">
            <a:extLst>
              <a:ext uri="{FF2B5EF4-FFF2-40B4-BE49-F238E27FC236}">
                <a16:creationId xmlns:a16="http://schemas.microsoft.com/office/drawing/2014/main" id="{F44FEDA3-9A0E-0748-8D1C-01606A573DBC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42338" name="Slide Number Placeholder 4">
            <a:extLst>
              <a:ext uri="{FF2B5EF4-FFF2-40B4-BE49-F238E27FC236}">
                <a16:creationId xmlns:a16="http://schemas.microsoft.com/office/drawing/2014/main" id="{7FB41D1D-0ED0-494B-980E-4598F0A4C10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F531489E-4DFC-5F46-BDCA-234F790C2E19}" type="slidenum">
              <a:rPr lang="en-US" altLang="ru-RU"/>
              <a:pPr/>
              <a:t>66</a:t>
            </a:fld>
            <a:endParaRPr lang="en-US" altLang="ru-RU"/>
          </a:p>
        </p:txBody>
      </p:sp>
      <p:sp>
        <p:nvSpPr>
          <p:cNvPr id="142339" name="Rectangle 2">
            <a:extLst>
              <a:ext uri="{FF2B5EF4-FFF2-40B4-BE49-F238E27FC236}">
                <a16:creationId xmlns:a16="http://schemas.microsoft.com/office/drawing/2014/main" id="{4593E5AC-730B-384E-B0A7-D19057C3ED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0"/>
            <a:ext cx="8534400" cy="126523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Пример распространение исключений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083C4E0C-8875-474E-99E9-320D34419A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150374"/>
            <a:ext cx="8991600" cy="5707626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Program beginning.</a:t>
            </a: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Level 1 beginning.</a:t>
            </a: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Level 2 beginning.</a:t>
            </a: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Level 3 beginning.</a:t>
            </a: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The exception message is: / by zero</a:t>
            </a: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The call stack trace:</a:t>
            </a:r>
          </a:p>
          <a:p>
            <a:pPr marL="0" indent="0">
              <a:buFontTx/>
              <a:buNone/>
              <a:defRPr/>
            </a:pPr>
            <a:r>
              <a:rPr lang="en-US" sz="18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java.lang.ArithmeticException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: / by zero</a:t>
            </a: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	at ExceptionScope.level3(ExceptionScope.java:59)</a:t>
            </a: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	at ExceptionScope.level2(ExceptionScope.java:46)</a:t>
            </a: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	at ExceptionScope.level1(ExceptionScope.java:19)</a:t>
            </a: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	at </a:t>
            </a:r>
            <a:r>
              <a:rPr lang="en-US" sz="1800" b="1" dirty="0" err="1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Propagation.main</a:t>
            </a: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(Propagation.java:17)</a:t>
            </a:r>
          </a:p>
          <a:p>
            <a:pPr marL="0" indent="0">
              <a:buFontTx/>
              <a:buNone/>
              <a:defRPr/>
            </a:pPr>
            <a:endParaRPr lang="en-US" sz="1800" b="1" dirty="0">
              <a:solidFill>
                <a:schemeClr val="dk1"/>
              </a:solidFill>
              <a:latin typeface="Courier New" charset="0"/>
              <a:ea typeface="+mn-ea"/>
              <a:cs typeface="+mn-cs"/>
            </a:endParaRP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***In the finally bit***</a:t>
            </a: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Level 1 ending.</a:t>
            </a:r>
          </a:p>
          <a:p>
            <a:pPr marL="0" indent="0">
              <a:buFontTx/>
              <a:buNone/>
              <a:defRPr/>
            </a:pPr>
            <a:r>
              <a:rPr lang="en-US" sz="1800" b="1" dirty="0">
                <a:solidFill>
                  <a:schemeClr val="dk1"/>
                </a:solidFill>
                <a:latin typeface="Courier New" charset="0"/>
                <a:ea typeface="+mn-ea"/>
                <a:cs typeface="+mn-cs"/>
              </a:rPr>
              <a:t>Program ending.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sz="1800" b="1" dirty="0">
              <a:solidFill>
                <a:schemeClr val="dk1"/>
              </a:solidFill>
              <a:latin typeface="Courier New" charset="0"/>
              <a:ea typeface="+mn-ea"/>
              <a:cs typeface="+mn-cs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endParaRPr lang="ru-RU" sz="1800" b="1" dirty="0">
              <a:solidFill>
                <a:schemeClr val="dk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6312838"/>
      </p:ext>
    </p:extLst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Footer Placeholder 3">
            <a:extLst>
              <a:ext uri="{FF2B5EF4-FFF2-40B4-BE49-F238E27FC236}">
                <a16:creationId xmlns:a16="http://schemas.microsoft.com/office/drawing/2014/main" id="{50C82CB2-5959-2246-BAE2-C7D50692048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44386" name="Slide Number Placeholder 4">
            <a:extLst>
              <a:ext uri="{FF2B5EF4-FFF2-40B4-BE49-F238E27FC236}">
                <a16:creationId xmlns:a16="http://schemas.microsoft.com/office/drawing/2014/main" id="{B5C3F1E6-E4DF-174D-ACEC-6459D43FEA5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98D0E3C9-3A40-7245-A2B4-C14C3B0ABDF1}" type="slidenum">
              <a:rPr lang="en-US" altLang="ru-RU"/>
              <a:pPr/>
              <a:t>67</a:t>
            </a:fld>
            <a:endParaRPr lang="en-US" altLang="ru-RU"/>
          </a:p>
        </p:txBody>
      </p:sp>
      <p:sp>
        <p:nvSpPr>
          <p:cNvPr id="144387" name="Rectangle 2">
            <a:extLst>
              <a:ext uri="{FF2B5EF4-FFF2-40B4-BE49-F238E27FC236}">
                <a16:creationId xmlns:a16="http://schemas.microsoft.com/office/drawing/2014/main" id="{3BEFE7EA-A75B-6648-89E4-6ECDFEF030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76300" y="53340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Иерархия классов исключений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144388" name="Rectangle 3">
            <a:extLst>
              <a:ext uri="{FF2B5EF4-FFF2-40B4-BE49-F238E27FC236}">
                <a16:creationId xmlns:a16="http://schemas.microsoft.com/office/drawing/2014/main" id="{477BB0AB-D65E-F34D-8946-AEE3BF2D45D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95400"/>
            <a:ext cx="8229600" cy="4830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2800" dirty="0">
                <a:ea typeface="ＭＳ Ｐゴシック" panose="020B0600070205080204" pitchFamily="34" charset="-128"/>
              </a:rPr>
              <a:t>Классы, которые определяют исключения связаны отношениями  наследования и образуют иерархию классов исключений</a:t>
            </a:r>
          </a:p>
          <a:p>
            <a:r>
              <a:rPr lang="ru-RU" altLang="ru-RU" sz="2800" dirty="0">
                <a:ea typeface="ＭＳ Ｐゴシック" panose="020B0600070205080204" pitchFamily="34" charset="-128"/>
              </a:rPr>
              <a:t>Все ошибки и исключения классы являются потомками от класса </a:t>
            </a:r>
            <a:r>
              <a:rPr lang="en-US" altLang="ru-RU" sz="28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Throwable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endParaRPr lang="ru-RU" altLang="ru-RU" sz="2800" dirty="0">
              <a:ea typeface="ＭＳ Ｐゴシック" panose="020B0600070205080204" pitchFamily="34" charset="-128"/>
            </a:endParaRPr>
          </a:p>
          <a:p>
            <a:r>
              <a:rPr lang="en-US" altLang="ru-RU" sz="2800" dirty="0" err="1">
                <a:ea typeface="ＭＳ Ｐゴシック" panose="020B0600070205080204" pitchFamily="34" charset="-128"/>
              </a:rPr>
              <a:t>Программист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 err="1">
                <a:ea typeface="ＭＳ Ｐゴシック" panose="020B0600070205080204" pitchFamily="34" charset="-128"/>
              </a:rPr>
              <a:t>может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 err="1">
                <a:ea typeface="ＭＳ Ｐゴシック" panose="020B0600070205080204" pitchFamily="34" charset="-128"/>
              </a:rPr>
              <a:t>определить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 err="1">
                <a:ea typeface="ＭＳ Ｐゴシック" panose="020B0600070205080204" pitchFamily="34" charset="-128"/>
              </a:rPr>
              <a:t>исключение</a:t>
            </a:r>
            <a:r>
              <a:rPr lang="en-US" altLang="ru-RU" sz="2800" dirty="0">
                <a:ea typeface="ＭＳ Ｐゴシック" panose="020B0600070205080204" pitchFamily="34" charset="-128"/>
              </a:rPr>
              <a:t>, </a:t>
            </a:r>
            <a:r>
              <a:rPr lang="en-US" altLang="ru-RU" sz="2800" dirty="0" err="1">
                <a:ea typeface="ＭＳ Ｐゴシック" panose="020B0600070205080204" pitchFamily="34" charset="-128"/>
              </a:rPr>
              <a:t>расширив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 err="1">
                <a:ea typeface="ＭＳ Ｐゴシック" panose="020B0600070205080204" pitchFamily="34" charset="-128"/>
              </a:rPr>
              <a:t>класс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Exception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 err="1">
                <a:ea typeface="ＭＳ Ｐゴシック" panose="020B0600070205080204" pitchFamily="34" charset="-128"/>
              </a:rPr>
              <a:t>или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 err="1">
                <a:ea typeface="ＭＳ Ｐゴシック" panose="020B0600070205080204" pitchFamily="34" charset="-128"/>
              </a:rPr>
              <a:t>один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 err="1">
                <a:ea typeface="ＭＳ Ｐゴシック" panose="020B0600070205080204" pitchFamily="34" charset="-128"/>
              </a:rPr>
              <a:t>из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 err="1">
                <a:ea typeface="ＭＳ Ｐゴシック" panose="020B0600070205080204" pitchFamily="34" charset="-128"/>
              </a:rPr>
              <a:t>его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en-US" altLang="ru-RU" sz="2800" dirty="0" err="1">
                <a:ea typeface="ＭＳ Ｐゴシック" panose="020B0600070205080204" pitchFamily="34" charset="-128"/>
              </a:rPr>
              <a:t>потомков</a:t>
            </a:r>
            <a:endParaRPr lang="en-US" altLang="ru-RU" sz="2800" dirty="0">
              <a:ea typeface="ＭＳ Ｐゴシック" panose="020B0600070205080204" pitchFamily="34" charset="-128"/>
            </a:endParaRPr>
          </a:p>
          <a:p>
            <a:r>
              <a:rPr lang="ru-RU" altLang="ru-RU" sz="2800" dirty="0">
                <a:ea typeface="ＭＳ Ｐゴシック" panose="020B0600070205080204" pitchFamily="34" charset="-128"/>
              </a:rPr>
              <a:t>Родительский класс  зависит от того, как будет использоваться новое исключение</a:t>
            </a:r>
            <a:endParaRPr lang="en-US" altLang="ru-RU" sz="28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5789641"/>
      </p:ext>
    </p:extLst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9" name="Footer Placeholder 3">
            <a:extLst>
              <a:ext uri="{FF2B5EF4-FFF2-40B4-BE49-F238E27FC236}">
                <a16:creationId xmlns:a16="http://schemas.microsoft.com/office/drawing/2014/main" id="{0D8F5D53-A2CD-084E-9BD8-CD21871263C2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45410" name="Slide Number Placeholder 4">
            <a:extLst>
              <a:ext uri="{FF2B5EF4-FFF2-40B4-BE49-F238E27FC236}">
                <a16:creationId xmlns:a16="http://schemas.microsoft.com/office/drawing/2014/main" id="{3178E024-E201-8C45-8A2D-C20DF0D670C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496C548B-15BB-0642-8789-3B7DC562C08A}" type="slidenum">
              <a:rPr lang="en-US" altLang="ru-RU"/>
              <a:pPr/>
              <a:t>68</a:t>
            </a:fld>
            <a:endParaRPr lang="en-US" altLang="ru-RU"/>
          </a:p>
        </p:txBody>
      </p:sp>
      <p:sp>
        <p:nvSpPr>
          <p:cNvPr id="145411" name="Rectangle 2">
            <a:extLst>
              <a:ext uri="{FF2B5EF4-FFF2-40B4-BE49-F238E27FC236}">
                <a16:creationId xmlns:a16="http://schemas.microsoft.com/office/drawing/2014/main" id="{512C2042-A8B9-494A-9A1D-6CD4BFAE2E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274638"/>
            <a:ext cx="8382000" cy="5635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Иерархия классов исключений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pic>
        <p:nvPicPr>
          <p:cNvPr id="145413" name="Picture 1" descr="exceptions-throwable.gif">
            <a:extLst>
              <a:ext uri="{FF2B5EF4-FFF2-40B4-BE49-F238E27FC236}">
                <a16:creationId xmlns:a16="http://schemas.microsoft.com/office/drawing/2014/main" id="{F292B5F1-CEC9-8E4A-A9A6-FD9BB95FF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672" y="1135353"/>
            <a:ext cx="7226710" cy="5448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28759141"/>
      </p:ext>
    </p:extLst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3" name="Footer Placeholder 3">
            <a:extLst>
              <a:ext uri="{FF2B5EF4-FFF2-40B4-BE49-F238E27FC236}">
                <a16:creationId xmlns:a16="http://schemas.microsoft.com/office/drawing/2014/main" id="{2B70DDE8-20A6-A04F-94F6-FB180ED6C3A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46434" name="Slide Number Placeholder 4">
            <a:extLst>
              <a:ext uri="{FF2B5EF4-FFF2-40B4-BE49-F238E27FC236}">
                <a16:creationId xmlns:a16="http://schemas.microsoft.com/office/drawing/2014/main" id="{12D91B38-CCDC-5346-93B4-B32375003A1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6AD0EDDE-46CD-3A41-A797-B329FF971D83}" type="slidenum">
              <a:rPr lang="en-US" altLang="ru-RU"/>
              <a:pPr/>
              <a:t>69</a:t>
            </a:fld>
            <a:endParaRPr lang="en-US" altLang="ru-RU"/>
          </a:p>
        </p:txBody>
      </p:sp>
      <p:sp>
        <p:nvSpPr>
          <p:cNvPr id="146435" name="Rectangle 2">
            <a:extLst>
              <a:ext uri="{FF2B5EF4-FFF2-40B4-BE49-F238E27FC236}">
                <a16:creationId xmlns:a16="http://schemas.microsoft.com/office/drawing/2014/main" id="{C98A01FE-E106-E44B-80FB-FC04AF412C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274638"/>
            <a:ext cx="8382000" cy="5635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Иерархия классов исключений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4292A02C-6FEF-5740-8357-CB62F44DC0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5638800"/>
          </a:xfr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Все исключения в 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Java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являются объектами. Поэтому они могут порождаться не только автоматически при возникновении исключительной ситуации, но и создаваться самим разработчиком.</a:t>
            </a:r>
          </a:p>
          <a:p>
            <a:pPr>
              <a:defRPr/>
            </a:pP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Исключения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делятся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на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несколько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классов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,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но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все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они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имеют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общего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предка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—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класс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Throwable.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Его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потомками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являются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подклассы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Exception </a:t>
            </a:r>
            <a:r>
              <a:rPr lang="en-US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и</a:t>
            </a:r>
            <a:r>
              <a:rPr lang="en-US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Error.</a:t>
            </a:r>
          </a:p>
          <a:p>
            <a:pPr>
              <a:defRPr/>
            </a:pP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Исключения (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Exceptions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) являются результатом проблем в программе, которые в принципе решаемы и предсказуемы. Например, произошло деление на ноль в целых числах.</a:t>
            </a:r>
          </a:p>
          <a:p>
            <a:pPr>
              <a:defRPr/>
            </a:pP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Ошибки (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Errors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) представляют собой более серьёзные проблемы, которые, согласно спецификации 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Java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, не следует пытаться обрабатывать в собственной программе, поскольку они связаны с проблемами уровня JVM. Например, исключения такого рода возникают, если закончилась память, доступная виртуальной машине. Программа дополнительную память всё равно не сможет обеспечить для JVM.</a:t>
            </a:r>
          </a:p>
        </p:txBody>
      </p:sp>
    </p:spTree>
    <p:extLst>
      <p:ext uri="{BB962C8B-B14F-4D97-AF65-F5344CB8AC3E}">
        <p14:creationId xmlns:p14="http://schemas.microsoft.com/office/powerpoint/2010/main" val="893610405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/>
          </a:p>
        </p:txBody>
      </p:sp>
      <p:sp>
        <p:nvSpPr>
          <p:cNvPr id="67586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6-</a:t>
            </a:r>
            <a:fld id="{13CD2C57-DADF-324F-A4BB-BB5C7D3667AE}" type="slidenum">
              <a:rPr lang="en-US" sz="1800"/>
              <a:pPr eaLnBrk="1" hangingPunct="1"/>
              <a:t>7</a:t>
            </a:fld>
            <a:endParaRPr lang="en-US" sz="1800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title"/>
          </p:nvPr>
        </p:nvSpPr>
        <p:spPr>
          <a:xfrm>
            <a:off x="1422400" y="822324"/>
            <a:ext cx="7194550" cy="798513"/>
          </a:xfrm>
        </p:spPr>
        <p:txBody>
          <a:bodyPr/>
          <a:lstStyle/>
          <a:p>
            <a:pPr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Интерфейсы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1379" name="Text Box 3"/>
          <p:cNvSpPr txBox="1">
            <a:spLocks noChangeArrowheads="1"/>
          </p:cNvSpPr>
          <p:nvPr/>
        </p:nvSpPr>
        <p:spPr bwMode="auto">
          <a:xfrm>
            <a:off x="1276350" y="2498725"/>
            <a:ext cx="7194550" cy="222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FF0000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public interface Doable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{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public void </a:t>
            </a:r>
            <a:r>
              <a:rPr lang="en-US" sz="2000" b="1" dirty="0" err="1">
                <a:latin typeface="Courier New" charset="0"/>
                <a:cs typeface="+mn-cs"/>
              </a:rPr>
              <a:t>doThis</a:t>
            </a:r>
            <a:r>
              <a:rPr lang="en-US" sz="2000" b="1" dirty="0">
                <a:latin typeface="Courier New" charset="0"/>
                <a:cs typeface="+mn-cs"/>
              </a:rPr>
              <a:t>();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public int </a:t>
            </a:r>
            <a:r>
              <a:rPr lang="en-US" sz="2000" b="1" dirty="0" err="1">
                <a:latin typeface="Courier New" charset="0"/>
                <a:cs typeface="+mn-cs"/>
              </a:rPr>
              <a:t>doThat</a:t>
            </a:r>
            <a:r>
              <a:rPr lang="en-US" sz="2000" b="1" dirty="0">
                <a:latin typeface="Courier New" charset="0"/>
                <a:cs typeface="+mn-cs"/>
              </a:rPr>
              <a:t>();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public void doThis2 (float value, char </a:t>
            </a:r>
            <a:r>
              <a:rPr lang="en-US" sz="2000" b="1" dirty="0" err="1">
                <a:latin typeface="Courier New" charset="0"/>
                <a:cs typeface="+mn-cs"/>
              </a:rPr>
              <a:t>ch</a:t>
            </a:r>
            <a:r>
              <a:rPr lang="en-US" sz="2000" b="1" dirty="0">
                <a:latin typeface="Courier New" charset="0"/>
                <a:cs typeface="+mn-cs"/>
              </a:rPr>
              <a:t>);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public </a:t>
            </a:r>
            <a:r>
              <a:rPr lang="en-US" sz="2000" b="1" dirty="0" err="1">
                <a:latin typeface="Courier New" charset="0"/>
                <a:cs typeface="+mn-cs"/>
              </a:rPr>
              <a:t>boolean</a:t>
            </a:r>
            <a:r>
              <a:rPr lang="en-US" sz="2000" b="1" dirty="0">
                <a:latin typeface="Courier New" charset="0"/>
                <a:cs typeface="+mn-cs"/>
              </a:rPr>
              <a:t> </a:t>
            </a:r>
            <a:r>
              <a:rPr lang="en-US" sz="2000" b="1" dirty="0" err="1">
                <a:latin typeface="Courier New" charset="0"/>
                <a:cs typeface="+mn-cs"/>
              </a:rPr>
              <a:t>doTheOther</a:t>
            </a:r>
            <a:r>
              <a:rPr lang="en-US" sz="2000" b="1" dirty="0">
                <a:latin typeface="Courier New" charset="0"/>
                <a:cs typeface="+mn-cs"/>
              </a:rPr>
              <a:t> (int num);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}</a:t>
            </a:r>
          </a:p>
        </p:txBody>
      </p:sp>
      <p:grpSp>
        <p:nvGrpSpPr>
          <p:cNvPr id="101380" name="Group 4"/>
          <p:cNvGrpSpPr>
            <a:grpSpLocks/>
          </p:cNvGrpSpPr>
          <p:nvPr/>
        </p:nvGrpSpPr>
        <p:grpSpPr bwMode="auto">
          <a:xfrm>
            <a:off x="1531938" y="1522413"/>
            <a:ext cx="3559175" cy="809625"/>
            <a:chOff x="765" y="930"/>
            <a:chExt cx="2242" cy="510"/>
          </a:xfrm>
        </p:grpSpPr>
        <p:sp>
          <p:nvSpPr>
            <p:cNvPr id="101381" name="Text Box 5"/>
            <p:cNvSpPr txBox="1">
              <a:spLocks noChangeArrowheads="1"/>
            </p:cNvSpPr>
            <p:nvPr/>
          </p:nvSpPr>
          <p:spPr bwMode="auto">
            <a:xfrm>
              <a:off x="765" y="930"/>
              <a:ext cx="2242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sz="2000" b="1" dirty="0">
                  <a:cs typeface="+mn-cs"/>
                </a:rPr>
                <a:t>Interface</a:t>
              </a:r>
              <a:r>
                <a:rPr lang="ru-RU" sz="2000" b="1" dirty="0">
                  <a:cs typeface="+mn-cs"/>
                </a:rPr>
                <a:t>-</a:t>
              </a:r>
              <a:r>
                <a:rPr lang="ru-RU" sz="2000" b="1" dirty="0">
                  <a:solidFill>
                    <a:schemeClr val="hlink"/>
                  </a:solidFill>
                  <a:cs typeface="+mn-cs"/>
                </a:rPr>
                <a:t>служебное слово</a:t>
              </a:r>
              <a:endParaRPr lang="en-US" sz="2000" b="1" dirty="0">
                <a:solidFill>
                  <a:schemeClr val="hlink"/>
                </a:solidFill>
                <a:cs typeface="+mn-cs"/>
              </a:endParaRPr>
            </a:p>
          </p:txBody>
        </p:sp>
        <p:sp>
          <p:nvSpPr>
            <p:cNvPr id="101382" name="Line 6"/>
            <p:cNvSpPr>
              <a:spLocks noChangeShapeType="1"/>
            </p:cNvSpPr>
            <p:nvPr/>
          </p:nvSpPr>
          <p:spPr bwMode="auto">
            <a:xfrm>
              <a:off x="1728" y="1200"/>
              <a:ext cx="0" cy="240"/>
            </a:xfrm>
            <a:prstGeom prst="line">
              <a:avLst/>
            </a:prstGeom>
            <a:noFill/>
            <a:ln w="31750">
              <a:solidFill>
                <a:srgbClr val="FF0000"/>
              </a:solidFill>
              <a:round/>
              <a:headEnd type="none" w="sm" len="sm"/>
              <a:tailEnd type="triangle" w="lg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</p:grpSp>
      <p:sp>
        <p:nvSpPr>
          <p:cNvPr id="101383" name="Text Box 7"/>
          <p:cNvSpPr txBox="1">
            <a:spLocks noChangeArrowheads="1"/>
          </p:cNvSpPr>
          <p:nvPr/>
        </p:nvSpPr>
        <p:spPr bwMode="auto">
          <a:xfrm>
            <a:off x="5943600" y="1849438"/>
            <a:ext cx="2590800" cy="92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FF0000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defRPr/>
            </a:pPr>
            <a:r>
              <a:rPr lang="bg-BG" dirty="0"/>
              <a:t>Ни один из методов</a:t>
            </a:r>
          </a:p>
          <a:p>
            <a:pPr>
              <a:defRPr/>
            </a:pPr>
            <a:r>
              <a:rPr lang="ru-RU" dirty="0"/>
              <a:t>Интерфейс не имеет определения (тела)</a:t>
            </a:r>
            <a:endParaRPr lang="en-US" dirty="0">
              <a:solidFill>
                <a:schemeClr val="hlink"/>
              </a:solidFill>
              <a:cs typeface="+mn-cs"/>
            </a:endParaRPr>
          </a:p>
        </p:txBody>
      </p:sp>
      <p:grpSp>
        <p:nvGrpSpPr>
          <p:cNvPr id="101387" name="Group 11"/>
          <p:cNvGrpSpPr>
            <a:grpSpLocks/>
          </p:cNvGrpSpPr>
          <p:nvPr/>
        </p:nvGrpSpPr>
        <p:grpSpPr bwMode="auto">
          <a:xfrm>
            <a:off x="6378575" y="4495800"/>
            <a:ext cx="774700" cy="993775"/>
            <a:chOff x="4018" y="2832"/>
            <a:chExt cx="488" cy="626"/>
          </a:xfrm>
        </p:grpSpPr>
        <p:sp>
          <p:nvSpPr>
            <p:cNvPr id="101385" name="Text Box 9"/>
            <p:cNvSpPr txBox="1">
              <a:spLocks noChangeArrowheads="1"/>
            </p:cNvSpPr>
            <p:nvPr/>
          </p:nvSpPr>
          <p:spPr bwMode="auto">
            <a:xfrm>
              <a:off x="4018" y="3225"/>
              <a:ext cx="1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endParaRPr lang="en-US" dirty="0">
                <a:solidFill>
                  <a:schemeClr val="hlink"/>
                </a:solidFill>
                <a:cs typeface="+mn-cs"/>
              </a:endParaRPr>
            </a:p>
          </p:txBody>
        </p:sp>
        <p:sp>
          <p:nvSpPr>
            <p:cNvPr id="101386" name="Line 10"/>
            <p:cNvSpPr>
              <a:spLocks noChangeShapeType="1"/>
            </p:cNvSpPr>
            <p:nvPr/>
          </p:nvSpPr>
          <p:spPr bwMode="auto">
            <a:xfrm flipV="1">
              <a:off x="4368" y="2832"/>
              <a:ext cx="138" cy="288"/>
            </a:xfrm>
            <a:prstGeom prst="line">
              <a:avLst/>
            </a:prstGeom>
            <a:noFill/>
            <a:ln w="31750">
              <a:solidFill>
                <a:srgbClr val="FF0000"/>
              </a:solidFill>
              <a:round/>
              <a:headEnd type="none" w="sm" len="sm"/>
              <a:tailEnd type="triangle" w="lg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</p:grpSp>
      <p:sp>
        <p:nvSpPr>
          <p:cNvPr id="67592" name="Rectangle 1"/>
          <p:cNvSpPr>
            <a:spLocks noChangeArrowheads="1"/>
          </p:cNvSpPr>
          <p:nvPr/>
        </p:nvSpPr>
        <p:spPr bwMode="auto">
          <a:xfrm>
            <a:off x="3124200" y="4953000"/>
            <a:ext cx="45720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ru-RU"/>
              <a:t>точку с запятой следует за каждым каждым заголовком метода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655174"/>
      </p:ext>
    </p:extLst>
  </p:cSld>
  <p:clrMapOvr>
    <a:masterClrMapping/>
  </p:clrMapOvr>
  <p:transition spd="med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01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01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379" grpId="0" autoUpdateAnimBg="0"/>
      <p:bldP spid="101383" grpId="0" autoUpdateAnimBg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7" name="Footer Placeholder 3">
            <a:extLst>
              <a:ext uri="{FF2B5EF4-FFF2-40B4-BE49-F238E27FC236}">
                <a16:creationId xmlns:a16="http://schemas.microsoft.com/office/drawing/2014/main" id="{2C35EEE9-9CCA-5E4C-B6A6-B11A3D1BF0D3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47458" name="Slide Number Placeholder 4">
            <a:extLst>
              <a:ext uri="{FF2B5EF4-FFF2-40B4-BE49-F238E27FC236}">
                <a16:creationId xmlns:a16="http://schemas.microsoft.com/office/drawing/2014/main" id="{2304B67B-B920-A741-9478-ECED0427F98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92C293A6-66C1-AC4F-962F-225C410B8B2E}" type="slidenum">
              <a:rPr lang="en-US" altLang="ru-RU"/>
              <a:pPr/>
              <a:t>70</a:t>
            </a:fld>
            <a:endParaRPr lang="en-US" altLang="ru-RU"/>
          </a:p>
        </p:txBody>
      </p:sp>
      <p:sp>
        <p:nvSpPr>
          <p:cNvPr id="147459" name="Rectangle 2">
            <a:extLst>
              <a:ext uri="{FF2B5EF4-FFF2-40B4-BE49-F238E27FC236}">
                <a16:creationId xmlns:a16="http://schemas.microsoft.com/office/drawing/2014/main" id="{4A874B93-0AC8-1F45-9F9E-DB480E03E4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274638"/>
            <a:ext cx="8382000" cy="5635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Иерархия классов исключений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3D7AFE9D-B5CD-AB42-81D0-896745FF7E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120877"/>
            <a:ext cx="8839200" cy="5737123"/>
          </a:xfr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В 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Java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все исключения делятся на три типа: контролируемые исключения (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checked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) и неконтролируемые исключения (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unchecked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), к которым относятся ошибки (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Errors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) и исключения времени выполнения (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RuntimeExceptions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, потомок класса 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Exception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).</a:t>
            </a:r>
          </a:p>
          <a:p>
            <a:pPr>
              <a:defRPr/>
            </a:pP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Контролируемые исключения представляют собой ошибки, которые можно и нужно обрабатывать в программе, к этому типу относятся все потомки класса 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Exception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(но не 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RuntimeException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).</a:t>
            </a:r>
          </a:p>
          <a:p>
            <a:pPr>
              <a:defRPr/>
            </a:pP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Обработка исключения может быть произведена с помощью операторов 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try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…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catch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, либо передана внешней части программы. Например, метод может передавать возникшие в нём исключения выше по иерархии вызовов, сам его не обрабатывая.</a:t>
            </a:r>
          </a:p>
          <a:p>
            <a:pPr>
              <a:defRPr/>
            </a:pPr>
            <a:endParaRPr lang="en-US" altLang="ru-RU" sz="1800" b="1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ru-RU" altLang="ru-RU" sz="18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5342219"/>
      </p:ext>
    </p:extLst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1" name="Footer Placeholder 3">
            <a:extLst>
              <a:ext uri="{FF2B5EF4-FFF2-40B4-BE49-F238E27FC236}">
                <a16:creationId xmlns:a16="http://schemas.microsoft.com/office/drawing/2014/main" id="{1B74745B-08D3-B84F-98D2-B695D5BE515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48482" name="Slide Number Placeholder 4">
            <a:extLst>
              <a:ext uri="{FF2B5EF4-FFF2-40B4-BE49-F238E27FC236}">
                <a16:creationId xmlns:a16="http://schemas.microsoft.com/office/drawing/2014/main" id="{290DD796-FFD2-C049-AE34-455D1DF7659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2B1DBDC4-1DE7-A349-8608-E01643BAE81F}" type="slidenum">
              <a:rPr lang="en-US" altLang="ru-RU"/>
              <a:pPr/>
              <a:t>71</a:t>
            </a:fld>
            <a:endParaRPr lang="en-US" altLang="ru-RU"/>
          </a:p>
        </p:txBody>
      </p:sp>
      <p:sp>
        <p:nvSpPr>
          <p:cNvPr id="148483" name="Rectangle 2">
            <a:extLst>
              <a:ext uri="{FF2B5EF4-FFF2-40B4-BE49-F238E27FC236}">
                <a16:creationId xmlns:a16="http://schemas.microsoft.com/office/drawing/2014/main" id="{DDF6EA41-0697-8E46-97BE-8176BFFA00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52400"/>
            <a:ext cx="8229600" cy="1447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solidFill>
                  <a:schemeClr val="tx1"/>
                </a:solidFill>
                <a:ea typeface="ＭＳ Ｐゴシック" panose="020B0600070205080204" pitchFamily="34" charset="-128"/>
              </a:rPr>
              <a:t>Проверяемые или контролируемы</a:t>
            </a:r>
            <a:r>
              <a:rPr lang="en-US" altLang="ru-RU" sz="4000" b="1" dirty="0">
                <a:solidFill>
                  <a:schemeClr val="tx1"/>
                </a:solidFill>
                <a:ea typeface="ＭＳ Ｐゴシック" panose="020B0600070205080204" pitchFamily="34" charset="-128"/>
              </a:rPr>
              <a:t>e</a:t>
            </a:r>
            <a:r>
              <a:rPr lang="ru-RU" altLang="ru-RU" sz="4000" b="1" dirty="0">
                <a:solidFill>
                  <a:schemeClr val="tx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Exceptions</a:t>
            </a:r>
          </a:p>
        </p:txBody>
      </p:sp>
      <p:sp>
        <p:nvSpPr>
          <p:cNvPr id="148484" name="Rectangle 3">
            <a:extLst>
              <a:ext uri="{FF2B5EF4-FFF2-40B4-BE49-F238E27FC236}">
                <a16:creationId xmlns:a16="http://schemas.microsoft.com/office/drawing/2014/main" id="{C45CA0FB-BCE9-6F4E-914E-380032E489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32736" y="1371600"/>
            <a:ext cx="8630264" cy="39506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Исключения бывают проверяемые или не проверяемые </a:t>
            </a:r>
          </a:p>
          <a:p>
            <a:r>
              <a:rPr lang="ru-RU" sz="2400" dirty="0"/>
              <a:t>Ключевое слово </a:t>
            </a:r>
            <a:r>
              <a:rPr lang="ru-RU" sz="2400" dirty="0" err="1"/>
              <a:t>Java</a:t>
            </a:r>
            <a:r>
              <a:rPr lang="ru-RU" sz="2400" dirty="0"/>
              <a:t> </a:t>
            </a:r>
            <a:r>
              <a:rPr lang="ru-RU" sz="2400" dirty="0" err="1"/>
              <a:t>throws</a:t>
            </a:r>
            <a:r>
              <a:rPr lang="ru-RU" sz="2400" dirty="0"/>
              <a:t> используется для объявления исключения. Оно дает информацию программисту, что может возникнуть исключение, поэтому программисту лучше предоставить код обработки исключений, чтобы можно было поддерживать нормальный поток выполнения.</a:t>
            </a:r>
          </a:p>
          <a:p>
            <a:r>
              <a:rPr lang="ru-RU" altLang="ru-RU" sz="2400" dirty="0">
                <a:ea typeface="ＭＳ Ｐゴシック" panose="020B0600070205080204" pitchFamily="34" charset="-128"/>
              </a:rPr>
              <a:t> Компилятор выдаст ошибку, если проверяемое исключение не было перехвачено или передано в блок где оно проброшено</a:t>
            </a:r>
            <a:r>
              <a:rPr lang="ru-RU" sz="2400" dirty="0"/>
              <a:t> </a:t>
            </a:r>
          </a:p>
          <a:p>
            <a:r>
              <a:rPr lang="ru-RU" sz="2400" dirty="0"/>
              <a:t>Синтаксис выглядит так:</a:t>
            </a:r>
            <a:endParaRPr lang="ru-RU" altLang="ru-RU" sz="2400" dirty="0">
              <a:ea typeface="ＭＳ Ｐゴシック" panose="020B0600070205080204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D65EA5-BFC3-EF45-A400-AD3CBA650A55}"/>
              </a:ext>
            </a:extLst>
          </p:cNvPr>
          <p:cNvSpPr txBox="1"/>
          <p:nvPr/>
        </p:nvSpPr>
        <p:spPr>
          <a:xfrm>
            <a:off x="457200" y="5223271"/>
            <a:ext cx="8554064" cy="120032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chemeClr val="tx1"/>
                </a:solidFill>
              </a:rPr>
              <a:t>return_type</a:t>
            </a:r>
            <a:r>
              <a:rPr lang="en-US" sz="2400" b="1" dirty="0">
                <a:solidFill>
                  <a:schemeClr val="tx1"/>
                </a:solidFill>
              </a:rPr>
              <a:t> </a:t>
            </a:r>
            <a:r>
              <a:rPr lang="en-US" sz="2400" b="1" dirty="0" err="1">
                <a:solidFill>
                  <a:schemeClr val="tx1"/>
                </a:solidFill>
              </a:rPr>
              <a:t>method_name</a:t>
            </a:r>
            <a:r>
              <a:rPr lang="en-US" sz="2400" b="1" dirty="0">
                <a:solidFill>
                  <a:schemeClr val="tx1"/>
                </a:solidFill>
              </a:rPr>
              <a:t>() throws </a:t>
            </a:r>
            <a:r>
              <a:rPr lang="en-US" sz="2400" b="1" dirty="0" err="1">
                <a:solidFill>
                  <a:schemeClr val="tx1"/>
                </a:solidFill>
              </a:rPr>
              <a:t>exception_class_name</a:t>
            </a:r>
            <a:r>
              <a:rPr lang="en-US" sz="2400" b="1" dirty="0">
                <a:solidFill>
                  <a:schemeClr val="tx1"/>
                </a:solidFill>
              </a:rPr>
              <a:t>{  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//</a:t>
            </a:r>
            <a:r>
              <a:rPr lang="ru-RU" sz="2400" b="1" dirty="0">
                <a:solidFill>
                  <a:schemeClr val="tx1"/>
                </a:solidFill>
              </a:rPr>
              <a:t> код метода</a:t>
            </a:r>
            <a:endParaRPr lang="en-US" sz="2400" b="1" dirty="0">
              <a:solidFill>
                <a:schemeClr val="tx1"/>
              </a:solidFill>
            </a:endParaRPr>
          </a:p>
          <a:p>
            <a:r>
              <a:rPr lang="en-US" sz="2400" b="1" dirty="0">
                <a:solidFill>
                  <a:schemeClr val="tx1"/>
                </a:solidFill>
              </a:rPr>
              <a:t>} </a:t>
            </a:r>
            <a:r>
              <a:rPr lang="en-US" sz="2400" b="1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484986870"/>
      </p:ext>
    </p:extLst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AF131B-61DE-6143-8A4F-B263A7160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000" b="1" dirty="0"/>
              <a:t>Пример использования </a:t>
            </a:r>
            <a:r>
              <a:rPr lang="en-US" sz="4000" b="1" dirty="0"/>
              <a:t>throws</a:t>
            </a:r>
            <a:r>
              <a:rPr lang="ru-RU" dirty="0"/>
              <a:t>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0A1B69-FC99-4546-B010-632D20EB0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446" y="1815736"/>
            <a:ext cx="8637076" cy="4894779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import </a:t>
            </a:r>
            <a:r>
              <a:rPr lang="en-US" sz="2000" b="1" dirty="0" err="1"/>
              <a:t>java.io.IOException</a:t>
            </a:r>
            <a:r>
              <a:rPr lang="en-US" sz="2000" b="1" dirty="0"/>
              <a:t>;  </a:t>
            </a:r>
          </a:p>
          <a:p>
            <a:pPr marL="0" indent="0">
              <a:buNone/>
            </a:pPr>
            <a:r>
              <a:rPr lang="en-US" sz="2000" b="1" dirty="0"/>
              <a:t>class Testthrows1{  </a:t>
            </a:r>
          </a:p>
          <a:p>
            <a:pPr marL="0" indent="0">
              <a:buNone/>
            </a:pPr>
            <a:r>
              <a:rPr lang="en-US" sz="2000" b="1" dirty="0"/>
              <a:t>  void m()throws </a:t>
            </a:r>
            <a:r>
              <a:rPr lang="en-US" sz="2000" b="1" dirty="0" err="1"/>
              <a:t>IOException</a:t>
            </a:r>
            <a:r>
              <a:rPr lang="en-US" sz="2000" b="1" dirty="0"/>
              <a:t>{  </a:t>
            </a:r>
          </a:p>
          <a:p>
            <a:pPr marL="0" indent="0">
              <a:buNone/>
            </a:pPr>
            <a:r>
              <a:rPr lang="en-US" sz="2000" b="1" dirty="0"/>
              <a:t>    throw new </a:t>
            </a:r>
            <a:r>
              <a:rPr lang="en-US" sz="2000" b="1" dirty="0" err="1"/>
              <a:t>IOException</a:t>
            </a:r>
            <a:r>
              <a:rPr lang="en-US" sz="2000" b="1" dirty="0"/>
              <a:t>("device error");//checked exception  </a:t>
            </a:r>
          </a:p>
          <a:p>
            <a:pPr marL="0" indent="0">
              <a:buNone/>
            </a:pPr>
            <a:r>
              <a:rPr lang="en-US" sz="2000" b="1" dirty="0"/>
              <a:t>  }  </a:t>
            </a:r>
          </a:p>
          <a:p>
            <a:pPr marL="0" indent="0">
              <a:buNone/>
            </a:pPr>
            <a:r>
              <a:rPr lang="en-US" sz="2000" b="1" dirty="0"/>
              <a:t>  void n()throws </a:t>
            </a:r>
            <a:r>
              <a:rPr lang="en-US" sz="2000" b="1" dirty="0" err="1"/>
              <a:t>IOException</a:t>
            </a:r>
            <a:r>
              <a:rPr lang="en-US" sz="2000" b="1" dirty="0"/>
              <a:t>{  </a:t>
            </a:r>
          </a:p>
          <a:p>
            <a:pPr marL="0" indent="0">
              <a:buNone/>
            </a:pPr>
            <a:r>
              <a:rPr lang="en-US" sz="2000" b="1" dirty="0"/>
              <a:t>    m();  </a:t>
            </a:r>
          </a:p>
          <a:p>
            <a:pPr marL="0" indent="0">
              <a:buNone/>
            </a:pPr>
            <a:r>
              <a:rPr lang="en-US" sz="2000" b="1" dirty="0"/>
              <a:t>  }  </a:t>
            </a:r>
          </a:p>
          <a:p>
            <a:pPr marL="0" indent="0">
              <a:buNone/>
            </a:pPr>
            <a:r>
              <a:rPr lang="en-US" sz="2000" b="1" dirty="0"/>
              <a:t>  void p(){  </a:t>
            </a:r>
          </a:p>
          <a:p>
            <a:pPr marL="0" indent="0">
              <a:buNone/>
            </a:pPr>
            <a:r>
              <a:rPr lang="en-US" sz="2000" b="1" dirty="0"/>
              <a:t>   try{  </a:t>
            </a:r>
          </a:p>
          <a:p>
            <a:pPr marL="0" indent="0">
              <a:buNone/>
            </a:pPr>
            <a:r>
              <a:rPr lang="en-US" sz="2000" b="1" dirty="0"/>
              <a:t>    n();  </a:t>
            </a:r>
          </a:p>
          <a:p>
            <a:pPr marL="0" indent="0">
              <a:buNone/>
            </a:pPr>
            <a:r>
              <a:rPr lang="en-US" sz="2000" dirty="0"/>
              <a:t> 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53960943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AFD5F6-D2AB-0640-BA69-40FAEAE74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000" b="1" dirty="0"/>
              <a:t>Пример использования </a:t>
            </a:r>
            <a:r>
              <a:rPr lang="en-US" sz="4000" b="1" dirty="0"/>
              <a:t>throws</a:t>
            </a:r>
            <a:r>
              <a:rPr lang="ru-RU" sz="4000" dirty="0"/>
              <a:t>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749BE9-621A-9045-A078-461C5F530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46367"/>
            <a:ext cx="7886700" cy="4230596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 </a:t>
            </a:r>
            <a:r>
              <a:rPr lang="en-US" sz="2400" dirty="0"/>
              <a:t> }catch(Exception e){</a:t>
            </a:r>
            <a:endParaRPr lang="ru-RU" sz="2400" dirty="0"/>
          </a:p>
          <a:p>
            <a:pPr marL="0" indent="0">
              <a:buNone/>
            </a:pPr>
            <a:r>
              <a:rPr lang="ru-RU" sz="2400" dirty="0"/>
              <a:t>       </a:t>
            </a:r>
            <a:r>
              <a:rPr lang="en-US" sz="2400" dirty="0" err="1"/>
              <a:t>System.out.println</a:t>
            </a:r>
            <a:r>
              <a:rPr lang="en-US" sz="2400" dirty="0"/>
              <a:t>("exception handled");}  </a:t>
            </a:r>
          </a:p>
          <a:p>
            <a:pPr marL="0" indent="0">
              <a:buNone/>
            </a:pPr>
            <a:r>
              <a:rPr lang="en-US" sz="2400" dirty="0"/>
              <a:t>  }  </a:t>
            </a:r>
          </a:p>
          <a:p>
            <a:pPr marL="0" indent="0">
              <a:buNone/>
            </a:pPr>
            <a:r>
              <a:rPr lang="en-US" sz="2400" dirty="0"/>
              <a:t>  public static void main(String </a:t>
            </a:r>
            <a:r>
              <a:rPr lang="en-US" sz="2400" dirty="0" err="1"/>
              <a:t>args</a:t>
            </a:r>
            <a:r>
              <a:rPr lang="en-US" sz="2400" dirty="0"/>
              <a:t>[]){  </a:t>
            </a:r>
          </a:p>
          <a:p>
            <a:pPr marL="0" indent="0">
              <a:buNone/>
            </a:pPr>
            <a:r>
              <a:rPr lang="en-US" sz="2400" dirty="0"/>
              <a:t>   Testthrows1 obj=new Testthrows1();  </a:t>
            </a:r>
          </a:p>
          <a:p>
            <a:pPr marL="0" indent="0">
              <a:buNone/>
            </a:pPr>
            <a:r>
              <a:rPr lang="en-US" sz="2400" dirty="0"/>
              <a:t>   </a:t>
            </a:r>
            <a:r>
              <a:rPr lang="en-US" sz="2400" dirty="0" err="1"/>
              <a:t>obj.p</a:t>
            </a:r>
            <a:r>
              <a:rPr lang="en-US" sz="2400" dirty="0"/>
              <a:t>();  </a:t>
            </a:r>
          </a:p>
          <a:p>
            <a:pPr marL="0" indent="0">
              <a:buNone/>
            </a:pPr>
            <a:r>
              <a:rPr lang="en-US" sz="2400" dirty="0"/>
              <a:t>   </a:t>
            </a:r>
            <a:r>
              <a:rPr lang="en-US" sz="2400" dirty="0" err="1"/>
              <a:t>System.out.println</a:t>
            </a:r>
            <a:r>
              <a:rPr lang="en-US" sz="2400" dirty="0"/>
              <a:t>("normal flow...");  </a:t>
            </a:r>
          </a:p>
          <a:p>
            <a:pPr marL="0" indent="0">
              <a:buNone/>
            </a:pPr>
            <a:r>
              <a:rPr lang="en-US" sz="2400" dirty="0"/>
              <a:t>  }  </a:t>
            </a:r>
          </a:p>
          <a:p>
            <a:pPr marL="0" indent="0">
              <a:buNone/>
            </a:pPr>
            <a:r>
              <a:rPr lang="en-US" sz="2400" dirty="0"/>
              <a:t>}  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DCFA56-20EF-DA47-9C00-2AFC475C1ACD}"/>
              </a:ext>
            </a:extLst>
          </p:cNvPr>
          <p:cNvSpPr txBox="1"/>
          <p:nvPr/>
        </p:nvSpPr>
        <p:spPr>
          <a:xfrm>
            <a:off x="4100053" y="5257800"/>
            <a:ext cx="5043947" cy="12003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</a:rPr>
              <a:t>Вывод:</a:t>
            </a:r>
          </a:p>
          <a:p>
            <a:r>
              <a:rPr lang="en-US" dirty="0">
                <a:solidFill>
                  <a:schemeClr val="tx1"/>
                </a:solidFill>
              </a:rPr>
              <a:t>exception handled </a:t>
            </a:r>
            <a:endParaRPr lang="ru-RU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normal flow...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528303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5" name="Footer Placeholder 3">
            <a:extLst>
              <a:ext uri="{FF2B5EF4-FFF2-40B4-BE49-F238E27FC236}">
                <a16:creationId xmlns:a16="http://schemas.microsoft.com/office/drawing/2014/main" id="{B39EEEF4-8ECB-9541-A016-DD9CE4DD05A6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49506" name="Slide Number Placeholder 4">
            <a:extLst>
              <a:ext uri="{FF2B5EF4-FFF2-40B4-BE49-F238E27FC236}">
                <a16:creationId xmlns:a16="http://schemas.microsoft.com/office/drawing/2014/main" id="{F89F1B36-89FC-C242-82ED-CE4EA3F7493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5BFD3B28-1570-5849-BFB2-ECB32118E7AE}" type="slidenum">
              <a:rPr lang="en-US" altLang="ru-RU"/>
              <a:pPr/>
              <a:t>74</a:t>
            </a:fld>
            <a:endParaRPr lang="en-US" altLang="ru-RU"/>
          </a:p>
        </p:txBody>
      </p:sp>
      <p:sp>
        <p:nvSpPr>
          <p:cNvPr id="149507" name="Rectangle 2">
            <a:extLst>
              <a:ext uri="{FF2B5EF4-FFF2-40B4-BE49-F238E27FC236}">
                <a16:creationId xmlns:a16="http://schemas.microsoft.com/office/drawing/2014/main" id="{D2B561A9-BF34-CE42-8859-51FCC39363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00100" y="15240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3200" b="1" dirty="0">
                <a:ea typeface="ＭＳ Ｐゴシック" panose="020B0600070205080204" pitchFamily="34" charset="-128"/>
              </a:rPr>
              <a:t>Непроверяемые или неконтролируемые  </a:t>
            </a:r>
            <a:r>
              <a:rPr lang="en-US" altLang="ru-RU" sz="3200" b="1" dirty="0">
                <a:ea typeface="ＭＳ Ｐゴシック" panose="020B0600070205080204" pitchFamily="34" charset="-128"/>
              </a:rPr>
              <a:t>Exceptions</a:t>
            </a:r>
          </a:p>
        </p:txBody>
      </p:sp>
      <p:sp>
        <p:nvSpPr>
          <p:cNvPr id="149508" name="Rectangle 3">
            <a:extLst>
              <a:ext uri="{FF2B5EF4-FFF2-40B4-BE49-F238E27FC236}">
                <a16:creationId xmlns:a16="http://schemas.microsoft.com/office/drawing/2014/main" id="{738EFB65-28FA-AA4D-B170-902314DD83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71600"/>
            <a:ext cx="8229600" cy="4754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Непроверяемые исключения не требуют явного обращения, хотя они может быть обработан таким образом</a:t>
            </a:r>
            <a:endParaRPr lang="en-US" altLang="ru-RU" sz="2400" dirty="0"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Только непроверяемые исключения в </a:t>
            </a:r>
            <a:r>
              <a:rPr lang="en-US" altLang="ru-RU" sz="2400" dirty="0">
                <a:ea typeface="ＭＳ Ｐゴシック" panose="020B0600070205080204" pitchFamily="34" charset="-128"/>
              </a:rPr>
              <a:t>Java </a:t>
            </a:r>
            <a:r>
              <a:rPr lang="ru-RU" altLang="ru-RU" sz="2400" dirty="0">
                <a:ea typeface="ＭＳ Ｐゴシック" panose="020B0600070205080204" pitchFamily="34" charset="-128"/>
              </a:rPr>
              <a:t>являются объектами типа класс 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RuntimeException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или его наследниками</a:t>
            </a:r>
          </a:p>
          <a:p>
            <a:pPr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Ошибки похожие на </a:t>
            </a: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RuntimeException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и их наследники это</a:t>
            </a:r>
            <a:r>
              <a:rPr lang="en-US" altLang="ru-RU" sz="2400" dirty="0">
                <a:ea typeface="ＭＳ Ｐゴシック" panose="020B0600070205080204" pitchFamily="34" charset="-128"/>
              </a:rPr>
              <a:t>:</a:t>
            </a:r>
          </a:p>
          <a:p>
            <a:pPr lvl="1" eaLnBrk="1" hangingPunct="1">
              <a:spcBef>
                <a:spcPct val="70000"/>
              </a:spcBef>
            </a:pPr>
            <a:r>
              <a:rPr lang="en-US" altLang="ru-RU" sz="2400" dirty="0" err="1">
                <a:ea typeface="ＭＳ Ｐゴシック" panose="020B0600070205080204" pitchFamily="34" charset="-128"/>
              </a:rPr>
              <a:t>О</a:t>
            </a:r>
            <a:r>
              <a:rPr lang="ru-RU" altLang="ru-RU" sz="2400" dirty="0">
                <a:ea typeface="ＭＳ Ｐゴシック" panose="020B0600070205080204" pitchFamily="34" charset="-128"/>
              </a:rPr>
              <a:t>шибки, </a:t>
            </a:r>
            <a:r>
              <a:rPr lang="ru-RU" altLang="ru-RU" sz="2400" dirty="0" err="1">
                <a:ea typeface="ＭＳ Ｐゴシック" panose="020B0600070205080204" pitchFamily="34" charset="-128"/>
              </a:rPr>
              <a:t>котрые</a:t>
            </a:r>
            <a:r>
              <a:rPr lang="ru-RU" altLang="ru-RU" sz="2400" dirty="0">
                <a:ea typeface="ＭＳ Ｐゴシック" panose="020B0600070205080204" pitchFamily="34" charset="-128"/>
              </a:rPr>
              <a:t> не должны быть пойманы (</a:t>
            </a:r>
            <a:r>
              <a:rPr lang="en-US" altLang="ru-RU" sz="2400" dirty="0">
                <a:ea typeface="ＭＳ Ｐゴシック" panose="020B0600070205080204" pitchFamily="34" charset="-128"/>
              </a:rPr>
              <a:t>catch</a:t>
            </a:r>
            <a:r>
              <a:rPr lang="ru-RU" altLang="ru-RU" sz="2400" dirty="0">
                <a:ea typeface="ＭＳ Ｐゴシック" panose="020B0600070205080204" pitchFamily="34" charset="-128"/>
              </a:rPr>
              <a:t>)</a:t>
            </a:r>
          </a:p>
          <a:p>
            <a:pPr lvl="1"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Ошибки, которые не требуют </a:t>
            </a:r>
            <a:r>
              <a:rPr lang="en-US" altLang="ru-RU" sz="2400" dirty="0">
                <a:ea typeface="ＭＳ Ｐゴシック" panose="020B0600070205080204" pitchFamily="34" charset="-128"/>
              </a:rPr>
              <a:t>throws </a:t>
            </a:r>
          </a:p>
        </p:txBody>
      </p:sp>
    </p:spTree>
    <p:extLst>
      <p:ext uri="{BB962C8B-B14F-4D97-AF65-F5344CB8AC3E}">
        <p14:creationId xmlns:p14="http://schemas.microsoft.com/office/powerpoint/2010/main" val="848902341"/>
      </p:ext>
    </p:extLst>
  </p:cSld>
  <p:clrMapOvr>
    <a:masterClrMapping/>
  </p:clrMapOvr>
  <p:transition spd="slow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Footer Placeholder 3">
            <a:extLst>
              <a:ext uri="{FF2B5EF4-FFF2-40B4-BE49-F238E27FC236}">
                <a16:creationId xmlns:a16="http://schemas.microsoft.com/office/drawing/2014/main" id="{F7FA0B2A-C422-F340-8243-A97B8D450E15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50530" name="Slide Number Placeholder 4">
            <a:extLst>
              <a:ext uri="{FF2B5EF4-FFF2-40B4-BE49-F238E27FC236}">
                <a16:creationId xmlns:a16="http://schemas.microsoft.com/office/drawing/2014/main" id="{7ECD09C7-6D15-5949-80AF-154D2D61136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06E3DE3C-9075-AC49-8272-51B51C0D72F6}" type="slidenum">
              <a:rPr lang="en-US" altLang="ru-RU"/>
              <a:pPr/>
              <a:t>75</a:t>
            </a:fld>
            <a:endParaRPr lang="en-US" altLang="ru-RU"/>
          </a:p>
        </p:txBody>
      </p:sp>
      <p:sp>
        <p:nvSpPr>
          <p:cNvPr id="150531" name="Rectangle 2">
            <a:extLst>
              <a:ext uri="{FF2B5EF4-FFF2-40B4-BE49-F238E27FC236}">
                <a16:creationId xmlns:a16="http://schemas.microsoft.com/office/drawing/2014/main" id="{CD79DCCC-50AD-C14B-807E-D9F13084CB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152400"/>
            <a:ext cx="8991600" cy="120445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Непроверяемые или неконтролируемые 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Exceptions</a:t>
            </a:r>
          </a:p>
        </p:txBody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B176924D-F204-5D40-A264-B044127292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37131" y="1356852"/>
            <a:ext cx="8806868" cy="1204453"/>
          </a:xfr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70000"/>
              </a:spcBef>
              <a:defRPr/>
            </a:pP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Неконтролируемые исключения не требуют обязательной обработки, однако, при желании, можно обрабатывать исключения класса 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RuntimeException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.</a:t>
            </a:r>
          </a:p>
          <a:p>
            <a:pPr>
              <a:buFontTx/>
              <a:buNone/>
              <a:defRPr/>
            </a:pPr>
            <a:endParaRPr lang="ru-RU" altLang="ru-RU" sz="2800" dirty="0">
              <a:solidFill>
                <a:srgbClr val="000000"/>
              </a:solidFill>
              <a:latin typeface="Times-Roman" pitchFamily="2" charset="0"/>
              <a:ea typeface="ＭＳ Ｐゴシック" panose="020B0600070205080204" pitchFamily="34" charset="-128"/>
            </a:endParaRPr>
          </a:p>
          <a:p>
            <a:pPr>
              <a:buFontTx/>
              <a:buNone/>
              <a:defRPr/>
            </a:pPr>
            <a:endParaRPr lang="ru-RU" altLang="ru-RU" dirty="0">
              <a:solidFill>
                <a:srgbClr val="000000"/>
              </a:solidFill>
              <a:latin typeface="Times-Roman" pitchFamily="2" charset="0"/>
              <a:ea typeface="ＭＳ Ｐゴシック" panose="020B0600070205080204" pitchFamily="34" charset="-128"/>
            </a:endParaRPr>
          </a:p>
          <a:p>
            <a:pPr>
              <a:buFontTx/>
              <a:buNone/>
              <a:defRPr/>
            </a:pPr>
            <a:endParaRPr lang="ru-RU" altLang="ru-RU" sz="2800" dirty="0">
              <a:solidFill>
                <a:srgbClr val="000000"/>
              </a:solidFill>
              <a:latin typeface="Times-Roman" pitchFamily="2" charset="0"/>
              <a:ea typeface="ＭＳ Ｐゴシック" panose="020B0600070205080204" pitchFamily="34" charset="-128"/>
            </a:endParaRPr>
          </a:p>
          <a:p>
            <a:pPr>
              <a:buFontTx/>
              <a:buNone/>
              <a:defRPr/>
            </a:pPr>
            <a:r>
              <a:rPr lang="ru-RU" altLang="ru-RU" sz="28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В момент запуска на консоль будет выведено следующее сообщение: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5CF583-9464-444A-9073-52930BA638CE}"/>
              </a:ext>
            </a:extLst>
          </p:cNvPr>
          <p:cNvSpPr txBox="1"/>
          <p:nvPr/>
        </p:nvSpPr>
        <p:spPr>
          <a:xfrm>
            <a:off x="796834" y="2664823"/>
            <a:ext cx="6910252" cy="1477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buFontTx/>
              <a:buNone/>
              <a:defRPr/>
            </a:pPr>
            <a:r>
              <a:rPr lang="en-US" altLang="ru-RU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class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dirty="0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Main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{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buFontTx/>
              <a:buNone/>
              <a:defRPr/>
            </a:pP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</a:t>
            </a:r>
            <a:r>
              <a:rPr lang="en-US" altLang="ru-RU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public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static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void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main</a:t>
            </a:r>
            <a:r>
              <a:rPr lang="en-U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(</a:t>
            </a:r>
            <a:r>
              <a:rPr lang="en-US" altLang="ru-RU" dirty="0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String</a:t>
            </a:r>
            <a:r>
              <a:rPr lang="en-U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[]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dirty="0" err="1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args</a:t>
            </a:r>
            <a:r>
              <a:rPr lang="en-U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)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{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buFontTx/>
              <a:buNone/>
              <a:defRPr/>
            </a:pPr>
            <a:r>
              <a:rPr lang="is-I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    </a:t>
            </a:r>
            <a:r>
              <a:rPr lang="is-IS" altLang="ru-RU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int</a:t>
            </a:r>
            <a:r>
              <a:rPr lang="is-I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a </a:t>
            </a:r>
            <a:r>
              <a:rPr lang="is-I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=</a:t>
            </a:r>
            <a:r>
              <a:rPr lang="is-I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is-IS" altLang="ru-RU" dirty="0">
                <a:solidFill>
                  <a:srgbClr val="0B5453"/>
                </a:solidFill>
                <a:latin typeface="Courier" pitchFamily="2" charset="0"/>
                <a:ea typeface="ＭＳ Ｐゴシック" panose="020B0600070205080204" pitchFamily="34" charset="-128"/>
              </a:rPr>
              <a:t>4</a:t>
            </a:r>
            <a:r>
              <a:rPr lang="is-I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;</a:t>
            </a:r>
            <a:r>
              <a:rPr lang="is-I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buFontTx/>
              <a:buNone/>
              <a:defRPr/>
            </a:pPr>
            <a:r>
              <a:rPr lang="is-I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    </a:t>
            </a:r>
            <a:r>
              <a:rPr lang="is-IS" altLang="ru-RU" dirty="0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System</a:t>
            </a:r>
            <a:r>
              <a:rPr lang="is-I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.</a:t>
            </a:r>
            <a:r>
              <a:rPr lang="is-IS" altLang="ru-RU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out</a:t>
            </a:r>
            <a:r>
              <a:rPr lang="is-I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.</a:t>
            </a:r>
            <a:r>
              <a:rPr lang="is-I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println</a:t>
            </a:r>
            <a:r>
              <a:rPr lang="is-I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(</a:t>
            </a:r>
            <a:r>
              <a:rPr lang="is-I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a</a:t>
            </a:r>
            <a:r>
              <a:rPr lang="is-I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/</a:t>
            </a:r>
            <a:r>
              <a:rPr lang="is-IS" altLang="ru-RU" dirty="0">
                <a:solidFill>
                  <a:srgbClr val="0B5453"/>
                </a:solidFill>
                <a:latin typeface="Courier" pitchFamily="2" charset="0"/>
                <a:ea typeface="ＭＳ Ｐゴシック" panose="020B0600070205080204" pitchFamily="34" charset="-128"/>
              </a:rPr>
              <a:t>0</a:t>
            </a:r>
            <a:r>
              <a:rPr lang="is-I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);</a:t>
            </a:r>
            <a:r>
              <a:rPr lang="is-I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buFontTx/>
              <a:buNone/>
              <a:defRPr/>
            </a:pPr>
            <a:r>
              <a:rPr lang="is-I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</a:t>
            </a:r>
            <a:r>
              <a:rPr lang="is-I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}</a:t>
            </a:r>
            <a:r>
              <a:rPr lang="is-I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is-I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}</a:t>
            </a:r>
            <a:endParaRPr lang="is-IS" altLang="ru-RU" dirty="0">
              <a:solidFill>
                <a:srgbClr val="000000"/>
              </a:solidFill>
              <a:latin typeface="Courier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F10096-F7F9-FD4A-A804-C2AC3707C913}"/>
              </a:ext>
            </a:extLst>
          </p:cNvPr>
          <p:cNvSpPr txBox="1"/>
          <p:nvPr/>
        </p:nvSpPr>
        <p:spPr>
          <a:xfrm>
            <a:off x="184733" y="4839023"/>
            <a:ext cx="88068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None/>
              <a:defRPr/>
            </a:pPr>
            <a:r>
              <a:rPr lang="en-US" altLang="ru-RU" dirty="0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Exception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in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thread </a:t>
            </a:r>
            <a:r>
              <a:rPr lang="en-US" altLang="ru-RU" dirty="0">
                <a:solidFill>
                  <a:srgbClr val="107902"/>
                </a:solidFill>
                <a:latin typeface="Courier" pitchFamily="2" charset="0"/>
                <a:ea typeface="ＭＳ Ｐゴシック" panose="020B0600070205080204" pitchFamily="34" charset="-128"/>
              </a:rPr>
              <a:t>"main"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dirty="0" err="1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java</a:t>
            </a:r>
            <a:r>
              <a:rPr lang="en-US" altLang="ru-RU" dirty="0" err="1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.</a:t>
            </a:r>
            <a:r>
              <a:rPr lang="en-US" altLang="ru-RU" dirty="0" err="1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lang</a:t>
            </a:r>
            <a:r>
              <a:rPr lang="en-US" altLang="ru-RU" dirty="0" err="1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.</a:t>
            </a:r>
            <a:r>
              <a:rPr lang="en-US" altLang="ru-RU" dirty="0" err="1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ArithmeticException</a:t>
            </a:r>
            <a:r>
              <a:rPr lang="en-U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: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/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by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zero </a:t>
            </a:r>
          </a:p>
          <a:p>
            <a:pPr>
              <a:buFontTx/>
              <a:buNone/>
              <a:defRPr/>
            </a:pP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   at </a:t>
            </a:r>
            <a:r>
              <a:rPr lang="en-US" altLang="ru-RU" dirty="0" err="1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Main</a:t>
            </a:r>
            <a:r>
              <a:rPr lang="en-US" altLang="ru-RU" dirty="0" err="1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.</a:t>
            </a:r>
            <a:r>
              <a:rPr lang="en-US" altLang="ru-RU" dirty="0" err="1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main</a:t>
            </a:r>
            <a:r>
              <a:rPr lang="en-U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(</a:t>
            </a:r>
            <a:r>
              <a:rPr lang="en-US" altLang="ru-RU" dirty="0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Main</a:t>
            </a:r>
            <a:r>
              <a:rPr lang="en-U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.</a:t>
            </a:r>
            <a:r>
              <a:rPr lang="en-US" altLang="ru-RU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java</a:t>
            </a:r>
            <a:r>
              <a:rPr lang="en-U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:</a:t>
            </a:r>
            <a:r>
              <a:rPr lang="en-US" altLang="ru-RU" dirty="0">
                <a:solidFill>
                  <a:srgbClr val="0B5453"/>
                </a:solidFill>
                <a:latin typeface="Courier" pitchFamily="2" charset="0"/>
                <a:ea typeface="ＭＳ Ｐゴシック" panose="020B0600070205080204" pitchFamily="34" charset="-128"/>
              </a:rPr>
              <a:t>4</a:t>
            </a:r>
            <a:r>
              <a:rPr lang="en-US" altLang="ru-RU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)</a:t>
            </a:r>
            <a:endParaRPr lang="en-US" altLang="ru-RU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255703"/>
      </p:ext>
    </p:extLst>
  </p:cSld>
  <p:clrMapOvr>
    <a:masterClrMapping/>
  </p:clrMapOvr>
  <p:transition spd="slow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3" name="Footer Placeholder 3">
            <a:extLst>
              <a:ext uri="{FF2B5EF4-FFF2-40B4-BE49-F238E27FC236}">
                <a16:creationId xmlns:a16="http://schemas.microsoft.com/office/drawing/2014/main" id="{90B7E160-29FA-704B-A29F-92A7E5330E4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51554" name="Slide Number Placeholder 4">
            <a:extLst>
              <a:ext uri="{FF2B5EF4-FFF2-40B4-BE49-F238E27FC236}">
                <a16:creationId xmlns:a16="http://schemas.microsoft.com/office/drawing/2014/main" id="{4C0457EA-EBFD-124D-AAD4-913ABAF270A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9803502F-BEEA-CF4A-9D9C-9F9AC1191E64}" type="slidenum">
              <a:rPr lang="en-US" altLang="ru-RU"/>
              <a:pPr/>
              <a:t>76</a:t>
            </a:fld>
            <a:endParaRPr lang="en-US" altLang="ru-RU"/>
          </a:p>
        </p:txBody>
      </p:sp>
      <p:sp>
        <p:nvSpPr>
          <p:cNvPr id="151555" name="Rectangle 2">
            <a:extLst>
              <a:ext uri="{FF2B5EF4-FFF2-40B4-BE49-F238E27FC236}">
                <a16:creationId xmlns:a16="http://schemas.microsoft.com/office/drawing/2014/main" id="{4CED5343-DE90-554C-8AD7-5ADF6319D4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3239" y="0"/>
            <a:ext cx="8888361" cy="113562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Непроверяемые или неконтролируемые 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Exceptions</a:t>
            </a:r>
          </a:p>
        </p:txBody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BD03F49D-3875-7B44-A5E8-EC470B3634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87382" y="1327355"/>
            <a:ext cx="8704217" cy="1438400"/>
          </a:xfr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Tx/>
              <a:buNone/>
              <a:defRPr/>
            </a:pPr>
            <a:r>
              <a:rPr lang="ru-RU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Из </a:t>
            </a:r>
            <a:r>
              <a:rPr lang="en-US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соответствующего </a:t>
            </a:r>
            <a:r>
              <a:rPr lang="en-US" altLang="ru-RU" sz="24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сообщения</a:t>
            </a:r>
            <a:r>
              <a:rPr lang="en-US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виден</a:t>
            </a:r>
            <a:r>
              <a:rPr lang="en-US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класс</a:t>
            </a:r>
            <a:r>
              <a:rPr lang="en-US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случившегося</a:t>
            </a:r>
            <a:r>
              <a:rPr lang="en-US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исключения</a:t>
            </a:r>
            <a:r>
              <a:rPr lang="en-US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— </a:t>
            </a:r>
            <a:r>
              <a:rPr lang="ru-RU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это </a:t>
            </a:r>
            <a:r>
              <a:rPr lang="en-US" altLang="ru-RU" sz="24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ArithmeticException</a:t>
            </a:r>
            <a:r>
              <a:rPr lang="en-US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. </a:t>
            </a:r>
            <a:endParaRPr lang="ru-RU" altLang="ru-RU" sz="2400" dirty="0">
              <a:solidFill>
                <a:srgbClr val="000000"/>
              </a:solidFill>
              <a:latin typeface="Times-Roman" pitchFamily="2" charset="0"/>
              <a:ea typeface="ＭＳ Ｐゴシック" panose="020B0600070205080204" pitchFamily="34" charset="-128"/>
            </a:endParaRPr>
          </a:p>
          <a:p>
            <a:pPr marL="0" indent="0">
              <a:buFontTx/>
              <a:buNone/>
              <a:defRPr/>
            </a:pPr>
            <a:r>
              <a:rPr lang="en-US" altLang="ru-RU" sz="24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Это</a:t>
            </a:r>
            <a:r>
              <a:rPr lang="en-US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исключение</a:t>
            </a:r>
            <a:r>
              <a:rPr lang="en-US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можно</a:t>
            </a:r>
            <a:r>
              <a:rPr lang="en-US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обработать</a:t>
            </a:r>
            <a:r>
              <a:rPr lang="ru-RU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так </a:t>
            </a:r>
            <a:r>
              <a:rPr lang="en-US" altLang="ru-RU" sz="24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003509-3C13-1645-B647-F5A1CB5BC533}"/>
              </a:ext>
            </a:extLst>
          </p:cNvPr>
          <p:cNvSpPr txBox="1"/>
          <p:nvPr/>
        </p:nvSpPr>
        <p:spPr>
          <a:xfrm>
            <a:off x="495300" y="2957484"/>
            <a:ext cx="8001000" cy="31393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ru-RU" b="1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class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b="1" dirty="0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Main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{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defRPr/>
            </a:pP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</a:t>
            </a:r>
            <a:r>
              <a:rPr lang="en-US" altLang="ru-RU" b="1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public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b="1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static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b="1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void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main</a:t>
            </a:r>
            <a:r>
              <a:rPr lang="en-U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(</a:t>
            </a:r>
            <a:r>
              <a:rPr lang="en-US" altLang="ru-RU" b="1" dirty="0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String</a:t>
            </a:r>
            <a:r>
              <a:rPr lang="en-U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[]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b="1" dirty="0" err="1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args</a:t>
            </a:r>
            <a:r>
              <a:rPr lang="en-U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)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{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defRPr/>
            </a:pP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    </a:t>
            </a:r>
            <a:r>
              <a:rPr lang="is-IS" altLang="ru-RU" b="1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int</a:t>
            </a: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a 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=</a:t>
            </a: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is-IS" altLang="ru-RU" b="1" dirty="0">
                <a:solidFill>
                  <a:srgbClr val="0B5453"/>
                </a:solidFill>
                <a:latin typeface="Courier" pitchFamily="2" charset="0"/>
                <a:ea typeface="ＭＳ Ｐゴシック" panose="020B0600070205080204" pitchFamily="34" charset="-128"/>
              </a:rPr>
              <a:t>4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;</a:t>
            </a: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defRPr/>
            </a:pP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    </a:t>
            </a:r>
            <a:r>
              <a:rPr lang="is-IS" altLang="ru-RU" b="1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try</a:t>
            </a: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{</a:t>
            </a: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defRPr/>
            </a:pP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         </a:t>
            </a:r>
            <a:r>
              <a:rPr lang="is-IS" altLang="ru-RU" b="1" dirty="0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System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.</a:t>
            </a:r>
            <a:r>
              <a:rPr lang="is-IS" altLang="ru-RU" b="1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out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.</a:t>
            </a: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println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(</a:t>
            </a: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a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/</a:t>
            </a:r>
            <a:r>
              <a:rPr lang="is-IS" altLang="ru-RU" b="1" dirty="0">
                <a:solidFill>
                  <a:srgbClr val="0B5453"/>
                </a:solidFill>
                <a:latin typeface="Courier" pitchFamily="2" charset="0"/>
                <a:ea typeface="ＭＳ Ｐゴシック" panose="020B0600070205080204" pitchFamily="34" charset="-128"/>
              </a:rPr>
              <a:t>0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);</a:t>
            </a: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defRPr/>
            </a:pP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    </a:t>
            </a:r>
            <a:r>
              <a:rPr lang="en-U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}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b="1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catch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(</a:t>
            </a:r>
            <a:r>
              <a:rPr lang="en-US" altLang="ru-RU" b="1" dirty="0" err="1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ArithmeticException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e</a:t>
            </a:r>
            <a:r>
              <a:rPr lang="en-U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)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  <a:r>
              <a:rPr lang="en-U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{</a:t>
            </a:r>
            <a:r>
              <a:rPr lang="en-U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defRPr/>
            </a:pP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         </a:t>
            </a:r>
            <a:r>
              <a:rPr lang="is-IS" altLang="ru-RU" b="1" dirty="0">
                <a:solidFill>
                  <a:srgbClr val="520053"/>
                </a:solidFill>
                <a:latin typeface="Courier" pitchFamily="2" charset="0"/>
                <a:ea typeface="ＭＳ Ｐゴシック" panose="020B0600070205080204" pitchFamily="34" charset="-128"/>
              </a:rPr>
              <a:t>System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.</a:t>
            </a:r>
            <a:r>
              <a:rPr lang="is-IS" altLang="ru-RU" b="1" dirty="0">
                <a:solidFill>
                  <a:srgbClr val="000075"/>
                </a:solidFill>
                <a:latin typeface="Courier" pitchFamily="2" charset="0"/>
                <a:ea typeface="ＭＳ Ｐゴシック" panose="020B0600070205080204" pitchFamily="34" charset="-128"/>
              </a:rPr>
              <a:t>out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.</a:t>
            </a: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println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(</a:t>
            </a:r>
            <a:r>
              <a:rPr lang="is-IS" altLang="ru-RU" b="1" dirty="0">
                <a:solidFill>
                  <a:srgbClr val="107902"/>
                </a:solidFill>
                <a:ea typeface="ＭＳ Ｐゴシック" panose="020B0600070205080204" pitchFamily="34" charset="-128"/>
              </a:rPr>
              <a:t>"Произошла недопустимая арифметическая операция"</a:t>
            </a:r>
            <a:r>
              <a:rPr lang="is-IS" altLang="ru-RU" b="1" dirty="0">
                <a:solidFill>
                  <a:srgbClr val="535502"/>
                </a:solidFill>
                <a:ea typeface="ＭＳ Ｐゴシック" panose="020B0600070205080204" pitchFamily="34" charset="-128"/>
              </a:rPr>
              <a:t>);</a:t>
            </a:r>
            <a:r>
              <a:rPr lang="is-IS" altLang="ru-RU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</a:p>
          <a:p>
            <a:pPr>
              <a:defRPr/>
            </a:pP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    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}</a:t>
            </a: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defRPr/>
            </a:pP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     </a:t>
            </a: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}</a:t>
            </a:r>
            <a:r>
              <a:rPr lang="is-IS" altLang="ru-RU" b="1" dirty="0">
                <a:solidFill>
                  <a:srgbClr val="000000"/>
                </a:solidFill>
                <a:latin typeface="Courier" pitchFamily="2" charset="0"/>
                <a:ea typeface="ＭＳ Ｐゴシック" panose="020B0600070205080204" pitchFamily="34" charset="-128"/>
              </a:rPr>
              <a:t> </a:t>
            </a:r>
          </a:p>
          <a:p>
            <a:pPr>
              <a:defRPr/>
            </a:pPr>
            <a:r>
              <a:rPr lang="is-IS" altLang="ru-RU" b="1" dirty="0">
                <a:solidFill>
                  <a:srgbClr val="535502"/>
                </a:solidFill>
                <a:latin typeface="Courier" pitchFamily="2" charset="0"/>
                <a:ea typeface="ＭＳ Ｐゴシック" panose="020B0600070205080204" pitchFamily="34" charset="-128"/>
              </a:rPr>
              <a:t>}</a:t>
            </a:r>
            <a:endParaRPr lang="en-US" altLang="ru-RU" sz="2000" b="1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98427051"/>
      </p:ext>
    </p:extLst>
  </p:cSld>
  <p:clrMapOvr>
    <a:masterClrMapping/>
  </p:clrMapOvr>
  <p:transition spd="slow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Footer Placeholder 3">
            <a:extLst>
              <a:ext uri="{FF2B5EF4-FFF2-40B4-BE49-F238E27FC236}">
                <a16:creationId xmlns:a16="http://schemas.microsoft.com/office/drawing/2014/main" id="{90C20788-885F-EE49-A7CC-7D31F8B6AF2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52578" name="Slide Number Placeholder 4">
            <a:extLst>
              <a:ext uri="{FF2B5EF4-FFF2-40B4-BE49-F238E27FC236}">
                <a16:creationId xmlns:a16="http://schemas.microsoft.com/office/drawing/2014/main" id="{E5B5735A-1C08-3243-A702-8DADA276944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85CB4EC2-3476-B649-8E5F-34640A7C8546}" type="slidenum">
              <a:rPr lang="en-US" altLang="ru-RU"/>
              <a:pPr/>
              <a:t>77</a:t>
            </a:fld>
            <a:endParaRPr lang="en-US" altLang="ru-RU"/>
          </a:p>
        </p:txBody>
      </p:sp>
      <p:sp>
        <p:nvSpPr>
          <p:cNvPr id="152579" name="Rectangle 2">
            <a:extLst>
              <a:ext uri="{FF2B5EF4-FFF2-40B4-BE49-F238E27FC236}">
                <a16:creationId xmlns:a16="http://schemas.microsoft.com/office/drawing/2014/main" id="{F0E933FF-C5A3-234A-BCC6-371ECB8F00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534400" cy="71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Непроверяемые или неконтролируемые 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Exceptions</a:t>
            </a:r>
          </a:p>
        </p:txBody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6BE9F2BB-E370-ED43-B23C-5FF45A12F7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80219" y="1710812"/>
            <a:ext cx="8330381" cy="4613787"/>
          </a:xfr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Теперь вместо стандартного сообщения об ошибке будет выполняться блок 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catch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, параметром которого является объект </a:t>
            </a:r>
            <a:r>
              <a:rPr lang="ru-RU" altLang="ru-RU" sz="2400" b="1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e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соответствующего исключению класса (самому объекту можно давать любое имя, оно потребуется в том случае, если мы пожелаем снова принудительно выбросить это исключение, например, для того, чтобы оно было проверено каким-то ещё обработчиком).</a:t>
            </a:r>
          </a:p>
          <a:p>
            <a:pPr>
              <a:defRPr/>
            </a:pP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В блок </a:t>
            </a:r>
            <a:r>
              <a:rPr lang="ru-RU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try</a:t>
            </a:r>
            <a:r>
              <a:rPr lang="ru-RU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при этом помещается тот фрагмент программы, где потенциально может возникнуть исключение.</a:t>
            </a:r>
          </a:p>
          <a:p>
            <a:pPr>
              <a:buFontTx/>
              <a:buNone/>
              <a:defRPr/>
            </a:pPr>
            <a:endParaRPr lang="en-US" altLang="ru-RU" sz="24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6141508"/>
      </p:ext>
    </p:extLst>
  </p:cSld>
  <p:clrMapOvr>
    <a:masterClrMapping/>
  </p:clrMapOvr>
  <p:transition spd="slow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1" name="Footer Placeholder 3">
            <a:extLst>
              <a:ext uri="{FF2B5EF4-FFF2-40B4-BE49-F238E27FC236}">
                <a16:creationId xmlns:a16="http://schemas.microsoft.com/office/drawing/2014/main" id="{2600925D-AE94-0C43-9BCD-436F632E6695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53602" name="Slide Number Placeholder 4">
            <a:extLst>
              <a:ext uri="{FF2B5EF4-FFF2-40B4-BE49-F238E27FC236}">
                <a16:creationId xmlns:a16="http://schemas.microsoft.com/office/drawing/2014/main" id="{0B627604-9BE6-194C-9395-C6843125A90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20E64915-56DF-9043-989B-860856573362}" type="slidenum">
              <a:rPr lang="en-US" altLang="ru-RU"/>
              <a:pPr/>
              <a:t>78</a:t>
            </a:fld>
            <a:endParaRPr lang="en-US" altLang="ru-RU"/>
          </a:p>
        </p:txBody>
      </p:sp>
      <p:sp>
        <p:nvSpPr>
          <p:cNvPr id="153603" name="Rectangle 2">
            <a:extLst>
              <a:ext uri="{FF2B5EF4-FFF2-40B4-BE49-F238E27FC236}">
                <a16:creationId xmlns:a16="http://schemas.microsoft.com/office/drawing/2014/main" id="{C29DA0E5-DA98-AC4B-A44E-58746F4D19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3239" y="0"/>
            <a:ext cx="8888361" cy="990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Непроверяемые или неконтролируемые 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Exceptions</a:t>
            </a:r>
          </a:p>
        </p:txBody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75D894D-B99D-9148-B77F-83B808DD0D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30278" y="1253613"/>
            <a:ext cx="8785122" cy="5261487"/>
          </a:xfr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Tx/>
              <a:buNone/>
              <a:defRPr/>
            </a:pP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Одному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try 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может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соответствовать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сразу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несколько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блоков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catch 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с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разными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классами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исключений</a:t>
            </a:r>
            <a:r>
              <a:rPr lang="en-US" altLang="ru-RU" sz="24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.</a:t>
            </a:r>
          </a:p>
          <a:p>
            <a:pPr marL="0" indent="0">
              <a:defRPr/>
            </a:pPr>
            <a:endParaRPr lang="en-US" altLang="ru-RU" sz="24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153605" name="Rectangle 1">
            <a:extLst>
              <a:ext uri="{FF2B5EF4-FFF2-40B4-BE49-F238E27FC236}">
                <a16:creationId xmlns:a16="http://schemas.microsoft.com/office/drawing/2014/main" id="{8E153D94-3BDD-5948-B84F-0D90DFC6E4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057400"/>
            <a:ext cx="8534400" cy="4648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altLang="ru-RU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java.util.Scanner</a:t>
            </a:r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class Main { </a:t>
            </a:r>
          </a:p>
          <a:p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public static void main(String[] </a:t>
            </a:r>
            <a:r>
              <a:rPr lang="en-US" altLang="ru-RU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 int[] m = {-1,0,1}; </a:t>
            </a:r>
          </a:p>
          <a:p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Scanner </a:t>
            </a:r>
            <a:r>
              <a:rPr lang="en-US" altLang="ru-RU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</a:t>
            </a:r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new Scanner(</a:t>
            </a:r>
            <a:r>
              <a:rPr lang="en-US" altLang="ru-RU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System.in</a:t>
            </a:r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</a:t>
            </a:r>
            <a:r>
              <a:rPr lang="is-IS" altLang="ru-RU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ru-RU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int a = sc.nextInt();     </a:t>
            </a:r>
          </a:p>
          <a:p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 </a:t>
            </a:r>
            <a:r>
              <a:rPr lang="ru-RU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m[a] = 4/a; </a:t>
            </a:r>
          </a:p>
          <a:p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 </a:t>
            </a:r>
            <a:r>
              <a:rPr lang="ru-RU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System.out.println(m[a]); </a:t>
            </a:r>
          </a:p>
          <a:p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</a:t>
            </a:r>
            <a:r>
              <a:rPr lang="ru-RU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r>
              <a:rPr lang="en-US" altLang="ru-RU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ru-RU" sz="2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ArithmeticException</a:t>
            </a:r>
            <a:r>
              <a:rPr lang="en-US" altLang="ru-RU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e) </a:t>
            </a:r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  System.out.println("Произошла недопустимая арифметическая операция"); </a:t>
            </a:r>
          </a:p>
          <a:p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} </a:t>
            </a:r>
            <a:r>
              <a:rPr lang="en-US" altLang="ru-RU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ru-RU" sz="2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ArrayIndexOutOfBoundsException</a:t>
            </a:r>
            <a:r>
              <a:rPr lang="en-US" altLang="ru-RU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e) </a:t>
            </a:r>
            <a:r>
              <a:rPr lang="en-U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  System.out.println("Обращение по недопустимому индексу массива"); </a:t>
            </a:r>
          </a:p>
          <a:p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} }</a:t>
            </a:r>
            <a:r>
              <a:rPr lang="ru-RU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s-IS" altLang="ru-RU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17252706"/>
      </p:ext>
    </p:extLst>
  </p:cSld>
  <p:clrMapOvr>
    <a:masterClrMapping/>
  </p:clrMapOvr>
  <p:transition spd="slow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Footer Placeholder 3">
            <a:extLst>
              <a:ext uri="{FF2B5EF4-FFF2-40B4-BE49-F238E27FC236}">
                <a16:creationId xmlns:a16="http://schemas.microsoft.com/office/drawing/2014/main" id="{61A1B4ED-136E-084F-9B31-985A80E9C8F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54626" name="Slide Number Placeholder 4">
            <a:extLst>
              <a:ext uri="{FF2B5EF4-FFF2-40B4-BE49-F238E27FC236}">
                <a16:creationId xmlns:a16="http://schemas.microsoft.com/office/drawing/2014/main" id="{69C19D35-4F49-1649-9868-312BF64009F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0D44D5B4-38F1-4346-9475-EBFE37777BD5}" type="slidenum">
              <a:rPr lang="en-US" altLang="ru-RU"/>
              <a:pPr/>
              <a:t>79</a:t>
            </a:fld>
            <a:endParaRPr lang="en-US" altLang="ru-RU"/>
          </a:p>
        </p:txBody>
      </p:sp>
      <p:sp>
        <p:nvSpPr>
          <p:cNvPr id="154627" name="Rectangle 2">
            <a:extLst>
              <a:ext uri="{FF2B5EF4-FFF2-40B4-BE49-F238E27FC236}">
                <a16:creationId xmlns:a16="http://schemas.microsoft.com/office/drawing/2014/main" id="{8697DD4D-A8C6-364B-B0CB-6AD953E8FC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8991600" cy="990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Непроверяемые или неконтролируемые 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Exceptions</a:t>
            </a:r>
          </a:p>
        </p:txBody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70DEDC01-1DA6-7444-B52F-8BC9D50340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02342" y="1333500"/>
            <a:ext cx="8305800" cy="5181600"/>
          </a:xfr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Если запустив представленную программу, пользователь введётся с клавиатуры 1 или 2, то программа отработает без создания каких-либо исключений.</a:t>
            </a:r>
          </a:p>
          <a:p>
            <a:pPr>
              <a:defRPr/>
            </a:pP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Если пользователь введёт 0, то возникнет исключение класса 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ArithmeticException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, и оно будет обработано первым блоком 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catch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.</a:t>
            </a:r>
          </a:p>
          <a:p>
            <a:pPr>
              <a:defRPr/>
            </a:pP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Если пользователь введёт 3, то возникнет исключение класса 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ArrayIndexOutOfBoundsException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(выход за приделы массива), и оно будет обработано вторым блоком 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catch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.</a:t>
            </a:r>
          </a:p>
          <a:p>
            <a:pPr>
              <a:defRPr/>
            </a:pP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Если пользователь введёт нецелое число, например, 3.14, то возникнет исключение класса 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InputMismatchException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(несоответствие типа вводимого значение), и оно будет выброшено в формате стандартной ошибки, поскольку его мы никак не обрабатывали.</a:t>
            </a:r>
          </a:p>
          <a:p>
            <a:pPr>
              <a:defRPr/>
            </a:pP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Можно, однако, добавить обработчик для класса 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Exception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, поскольку этот класс родительский для всех остальных контролируемых исключений, то он будет перехватывать любые из них (в том числе, и </a:t>
            </a:r>
            <a:r>
              <a:rPr lang="ru-RU" altLang="ru-RU" sz="1800" dirty="0" err="1">
                <a:solidFill>
                  <a:srgbClr val="000000"/>
                </a:solidFill>
                <a:ea typeface="ＭＳ Ｐゴシック" panose="020B0600070205080204" pitchFamily="34" charset="-128"/>
              </a:rPr>
              <a:t>InputMismatchException</a:t>
            </a:r>
            <a:r>
              <a:rPr lang="ru-RU" altLang="ru-RU" sz="1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).</a:t>
            </a:r>
          </a:p>
          <a:p>
            <a:pPr>
              <a:defRPr/>
            </a:pPr>
            <a:endParaRPr lang="en-US" altLang="ru-RU" sz="1800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810178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/>
          </a:p>
        </p:txBody>
      </p:sp>
      <p:sp>
        <p:nvSpPr>
          <p:cNvPr id="6861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6-</a:t>
            </a:r>
            <a:fld id="{9AD3C2AF-B06B-C147-990D-59A21D876AD2}" type="slidenum">
              <a:rPr lang="en-US" sz="1800"/>
              <a:pPr eaLnBrk="1" hangingPunct="1"/>
              <a:t>8</a:t>
            </a:fld>
            <a:endParaRPr lang="en-US" sz="1800"/>
          </a:p>
        </p:txBody>
      </p:sp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397000" y="655128"/>
            <a:ext cx="7213600" cy="729171"/>
          </a:xfrm>
        </p:spPr>
        <p:txBody>
          <a:bodyPr/>
          <a:lstStyle/>
          <a:p>
            <a:pPr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Интерфейсы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473200"/>
            <a:ext cx="8382000" cy="4851400"/>
          </a:xfrm>
        </p:spPr>
        <p:txBody>
          <a:bodyPr/>
          <a:lstStyle/>
          <a:p>
            <a:pPr>
              <a:defRPr/>
            </a:pPr>
            <a:r>
              <a:rPr lang="ru-RU" sz="2400" dirty="0"/>
              <a:t>Интерфейс не может быть </a:t>
            </a:r>
            <a:r>
              <a:rPr lang="ru-RU" sz="2400" dirty="0" err="1"/>
              <a:t>инстанцирован</a:t>
            </a:r>
            <a:r>
              <a:rPr lang="ru-RU" sz="2400" dirty="0"/>
              <a:t> ( создан его экземпляр, хотя он класс )</a:t>
            </a:r>
          </a:p>
          <a:p>
            <a:pPr>
              <a:defRPr/>
            </a:pPr>
            <a:r>
              <a:rPr lang="ru-RU" sz="2400" dirty="0"/>
              <a:t>Методы в интерфейсе имеют</a:t>
            </a:r>
            <a:r>
              <a:rPr lang="en-US" sz="2400" dirty="0"/>
              <a:t> </a:t>
            </a:r>
            <a:r>
              <a:rPr lang="ru-RU" sz="2400" dirty="0"/>
              <a:t>модификатор </a:t>
            </a:r>
            <a:r>
              <a:rPr lang="en-US" sz="2400" dirty="0"/>
              <a:t>public </a:t>
            </a:r>
            <a:r>
              <a:rPr lang="ru-RU" sz="2400" dirty="0"/>
              <a:t>по умолчанию</a:t>
            </a:r>
          </a:p>
          <a:p>
            <a:pPr>
              <a:defRPr/>
            </a:pPr>
            <a:r>
              <a:rPr lang="ru-RU" sz="2400" dirty="0"/>
              <a:t>Класс формально реализует интерфейс:</a:t>
            </a:r>
          </a:p>
          <a:p>
            <a:pPr>
              <a:buFont typeface="Wingdings" charset="2"/>
              <a:buChar char="ü"/>
              <a:defRPr/>
            </a:pPr>
            <a:r>
              <a:rPr lang="ru-RU" sz="2400" i="1" dirty="0"/>
              <a:t>Заявив</a:t>
            </a:r>
            <a:r>
              <a:rPr lang="en-US" sz="2400" i="1" dirty="0"/>
              <a:t> </a:t>
            </a:r>
            <a:r>
              <a:rPr lang="ru-RU" sz="2400" i="1" dirty="0"/>
              <a:t>заявив об этом, поэтому в заголовке класса написано </a:t>
            </a:r>
            <a:r>
              <a:rPr lang="en-US" sz="2400" i="1" dirty="0"/>
              <a:t>implements</a:t>
            </a:r>
            <a:endParaRPr lang="ru-RU" sz="2400" i="1" dirty="0"/>
          </a:p>
          <a:p>
            <a:pPr>
              <a:buFont typeface="Wingdings" charset="2"/>
              <a:buChar char="ü"/>
              <a:defRPr/>
            </a:pPr>
            <a:r>
              <a:rPr lang="ru-RU" sz="2400" i="1" dirty="0"/>
              <a:t>И обеспечивая реализацию каждого абстрактного метода в интерфейсе</a:t>
            </a:r>
          </a:p>
          <a:p>
            <a:pPr>
              <a:defRPr/>
            </a:pPr>
            <a:r>
              <a:rPr lang="ru-RU" sz="2400" dirty="0"/>
              <a:t>Если класс утверждает, что он реализует интерфейс, то он должен определить все методы в интерфейсе ( создать их реализацию – тело)</a:t>
            </a:r>
            <a:endParaRPr lang="ru-RU" sz="2400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924327"/>
      </p:ext>
    </p:extLst>
  </p:cSld>
  <p:clrMapOvr>
    <a:masterClrMapping/>
  </p:clrMapOvr>
  <p:transition spd="med">
    <p:wheel spokes="1"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49" name="Footer Placeholder 3">
            <a:extLst>
              <a:ext uri="{FF2B5EF4-FFF2-40B4-BE49-F238E27FC236}">
                <a16:creationId xmlns:a16="http://schemas.microsoft.com/office/drawing/2014/main" id="{1FB27993-CFB6-1143-B784-1052955F0B9F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55650" name="Slide Number Placeholder 4">
            <a:extLst>
              <a:ext uri="{FF2B5EF4-FFF2-40B4-BE49-F238E27FC236}">
                <a16:creationId xmlns:a16="http://schemas.microsoft.com/office/drawing/2014/main" id="{5DE286AE-308E-F943-B23B-69B4072A526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8250E921-E170-8645-A85B-2804E1F7673D}" type="slidenum">
              <a:rPr lang="en-US" altLang="ru-RU"/>
              <a:pPr/>
              <a:t>80</a:t>
            </a:fld>
            <a:endParaRPr lang="en-US" altLang="ru-RU"/>
          </a:p>
        </p:txBody>
      </p:sp>
      <p:sp>
        <p:nvSpPr>
          <p:cNvPr id="155651" name="Rectangle 2">
            <a:extLst>
              <a:ext uri="{FF2B5EF4-FFF2-40B4-BE49-F238E27FC236}">
                <a16:creationId xmlns:a16="http://schemas.microsoft.com/office/drawing/2014/main" id="{C3E18DE2-C174-AE45-8AED-96316C4283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8991600" cy="990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Непроверяемые или неконтролируемые 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Exceptions</a:t>
            </a:r>
          </a:p>
        </p:txBody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82F3AE72-578D-CF4C-9E83-E5778152E5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1175656"/>
            <a:ext cx="8957187" cy="5682343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Tx/>
              <a:buNone/>
              <a:defRPr/>
            </a:pPr>
            <a:r>
              <a:rPr lang="en-U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import </a:t>
            </a:r>
            <a:r>
              <a:rPr lang="en-US" altLang="ru-RU" sz="14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java.util.Scanner</a:t>
            </a:r>
            <a:r>
              <a:rPr lang="en-U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; </a:t>
            </a:r>
          </a:p>
          <a:p>
            <a:pPr marL="0" indent="0">
              <a:buFontTx/>
              <a:buNone/>
              <a:defRPr/>
            </a:pPr>
            <a:r>
              <a:rPr lang="en-U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class Main { </a:t>
            </a:r>
          </a:p>
          <a:p>
            <a:pPr marL="0" indent="0">
              <a:buFontTx/>
              <a:buNone/>
              <a:defRPr/>
            </a:pPr>
            <a:r>
              <a:rPr lang="en-U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public static void main(String[] </a:t>
            </a:r>
            <a:r>
              <a:rPr lang="en-US" altLang="ru-RU" sz="14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args</a:t>
            </a:r>
            <a:r>
              <a:rPr lang="en-U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) { </a:t>
            </a:r>
          </a:p>
          <a:p>
            <a:pPr marL="0" indent="0">
              <a:buFontTx/>
              <a:buNone/>
              <a:defRPr/>
            </a:pP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    int[] m = {-1,0,1}; </a:t>
            </a:r>
          </a:p>
          <a:p>
            <a:pPr marL="0" indent="0">
              <a:buFontTx/>
              <a:buNone/>
              <a:defRPr/>
            </a:pP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    int a = 1; </a:t>
            </a:r>
          </a:p>
          <a:p>
            <a:pPr marL="0" indent="0">
              <a:buFontTx/>
              <a:buNone/>
              <a:defRPr/>
            </a:pPr>
            <a:r>
              <a:rPr lang="en-U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    Scanner </a:t>
            </a:r>
            <a:r>
              <a:rPr lang="en-US" altLang="ru-RU" sz="14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sc</a:t>
            </a:r>
            <a:r>
              <a:rPr lang="en-U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= new Scanner(</a:t>
            </a:r>
            <a:r>
              <a:rPr lang="en-US" altLang="ru-RU" sz="14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System.in</a:t>
            </a:r>
            <a:r>
              <a:rPr lang="en-U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);        </a:t>
            </a:r>
          </a:p>
          <a:p>
            <a:pPr marL="0" indent="0">
              <a:buFontTx/>
              <a:buNone/>
              <a:defRPr/>
            </a:pP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  </a:t>
            </a:r>
            <a:r>
              <a:rPr lang="is-IS" altLang="ru-RU" sz="14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try {</a:t>
            </a:r>
            <a:r>
              <a:rPr lang="ru-RU" altLang="ru-RU" sz="14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   </a:t>
            </a:r>
            <a:r>
              <a:rPr lang="is-IS" altLang="ru-RU" sz="1400" b="1" dirty="0">
                <a:solidFill>
                  <a:srgbClr val="00009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a </a:t>
            </a: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= sc.nextInt();     </a:t>
            </a:r>
          </a:p>
          <a:p>
            <a:pPr marL="0" indent="0">
              <a:buFontTx/>
              <a:buNone/>
              <a:defRPr/>
            </a:pP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        </a:t>
            </a:r>
            <a:r>
              <a:rPr lang="ru-RU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      </a:t>
            </a: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m[a-1] = 4/a;</a:t>
            </a:r>
          </a:p>
          <a:p>
            <a:pPr marL="0" indent="0">
              <a:buFontTx/>
              <a:buNone/>
              <a:defRPr/>
            </a:pP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        </a:t>
            </a:r>
            <a:r>
              <a:rPr lang="ru-RU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       </a:t>
            </a: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System.out.println(m[a]); </a:t>
            </a:r>
          </a:p>
          <a:p>
            <a:pPr marL="0" indent="0">
              <a:buFontTx/>
              <a:buNone/>
              <a:defRPr/>
            </a:pPr>
            <a:r>
              <a:rPr lang="ru-RU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</a:t>
            </a:r>
            <a:r>
              <a:rPr lang="en-U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</a:t>
            </a:r>
            <a:r>
              <a:rPr lang="ru-RU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          </a:t>
            </a:r>
            <a:r>
              <a:rPr lang="ru-RU" altLang="ru-RU" sz="1400" b="1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</a:t>
            </a:r>
            <a:r>
              <a:rPr lang="en-US" altLang="ru-RU" sz="1400" b="1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} catch (</a:t>
            </a:r>
            <a:r>
              <a:rPr lang="en-US" altLang="ru-RU" sz="1400" b="1" dirty="0" err="1">
                <a:solidFill>
                  <a:srgbClr val="FF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ArithmeticException</a:t>
            </a:r>
            <a:r>
              <a:rPr lang="en-US" altLang="ru-RU" sz="1400" b="1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e) { </a:t>
            </a:r>
          </a:p>
          <a:p>
            <a:pPr marL="0" indent="0">
              <a:buFontTx/>
              <a:buNone/>
              <a:defRPr/>
            </a:pP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System.out.println("Произошла недопустимая арифметическая операция"); </a:t>
            </a:r>
          </a:p>
          <a:p>
            <a:pPr marL="0" indent="0">
              <a:buFontTx/>
              <a:buNone/>
              <a:defRPr/>
            </a:pPr>
            <a:r>
              <a:rPr lang="is-IS" altLang="ru-RU" sz="1400" b="1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       </a:t>
            </a:r>
            <a:r>
              <a:rPr lang="en-US" altLang="ru-RU" sz="1400" b="1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} catch (</a:t>
            </a:r>
            <a:r>
              <a:rPr lang="en-US" altLang="ru-RU" sz="1400" b="1" dirty="0" err="1">
                <a:solidFill>
                  <a:srgbClr val="FF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ArrayIndexOutOfBoundsException</a:t>
            </a:r>
            <a:r>
              <a:rPr lang="en-US" altLang="ru-RU" sz="1400" b="1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e) { </a:t>
            </a:r>
          </a:p>
          <a:p>
            <a:pPr marL="0" indent="0">
              <a:buFontTx/>
              <a:buNone/>
              <a:defRPr/>
            </a:pP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        System.out.println("Обращение по недопустимому индексу массива");       </a:t>
            </a:r>
          </a:p>
          <a:p>
            <a:pPr marL="0" indent="0">
              <a:buFontTx/>
              <a:buNone/>
              <a:defRPr/>
            </a:pP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  </a:t>
            </a:r>
            <a:r>
              <a:rPr lang="ru-RU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    </a:t>
            </a: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</a:t>
            </a:r>
            <a:r>
              <a:rPr lang="is-IS" altLang="ru-RU" sz="1400" b="1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 } catch (Exception e) { </a:t>
            </a:r>
          </a:p>
          <a:p>
            <a:pPr marL="0" indent="0">
              <a:buFontTx/>
              <a:buNone/>
              <a:defRPr/>
            </a:pP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        System.out.println("Произошло ещё какое-то исключение"); </a:t>
            </a:r>
          </a:p>
          <a:p>
            <a:pPr marL="0" indent="0">
              <a:buFontTx/>
              <a:buNone/>
              <a:defRPr/>
            </a:pPr>
            <a:r>
              <a:rPr lang="is-IS" altLang="ru-RU" sz="14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        } } }</a:t>
            </a:r>
            <a:endParaRPr lang="en-US" altLang="ru-RU" sz="14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701400"/>
      </p:ext>
    </p:extLst>
  </p:cSld>
  <p:clrMapOvr>
    <a:masterClrMapping/>
  </p:clrMapOvr>
  <p:transition spd="slow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3" name="Footer Placeholder 3">
            <a:extLst>
              <a:ext uri="{FF2B5EF4-FFF2-40B4-BE49-F238E27FC236}">
                <a16:creationId xmlns:a16="http://schemas.microsoft.com/office/drawing/2014/main" id="{49667A1F-B125-1745-B36F-01E2B154C9ED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56674" name="Slide Number Placeholder 4">
            <a:extLst>
              <a:ext uri="{FF2B5EF4-FFF2-40B4-BE49-F238E27FC236}">
                <a16:creationId xmlns:a16="http://schemas.microsoft.com/office/drawing/2014/main" id="{1311BA80-BC5A-004C-ACDA-71916770291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4EDDA034-1429-D84C-93FF-BB27F1F41805}" type="slidenum">
              <a:rPr lang="en-US" altLang="ru-RU"/>
              <a:pPr/>
              <a:t>81</a:t>
            </a:fld>
            <a:endParaRPr lang="en-US" altLang="ru-RU"/>
          </a:p>
        </p:txBody>
      </p:sp>
      <p:sp>
        <p:nvSpPr>
          <p:cNvPr id="156675" name="Rectangle 2">
            <a:extLst>
              <a:ext uri="{FF2B5EF4-FFF2-40B4-BE49-F238E27FC236}">
                <a16:creationId xmlns:a16="http://schemas.microsoft.com/office/drawing/2014/main" id="{949BC90A-921D-8343-A14A-F96D978EEC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3239" y="152400"/>
            <a:ext cx="8888361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Непроверяемые или неконтролируемые 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Exceptions</a:t>
            </a:r>
          </a:p>
        </p:txBody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CFCC46D1-27BB-8348-AC4B-B11FE4DB10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637070"/>
            <a:ext cx="8610600" cy="4992329"/>
          </a:xfr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ru-RU" altLang="ru-RU" sz="20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Поскольку исключения построены на иерархии классов и подклассов, то сначала надо пытаться обработать более частные исключения и лишь затем более общие. То есть поставив первым (а не третьим) блок с обработкой исключения класса </a:t>
            </a:r>
            <a:r>
              <a:rPr lang="ru-RU" altLang="ru-RU" sz="20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Exception</a:t>
            </a:r>
            <a:r>
              <a:rPr lang="ru-RU" altLang="ru-RU" sz="20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, мы бы никогда не увидели никаких сообщений об ошибке, кроме «Произошло ещё какое-то исключение» (все исключения перехватились бы сразу этим блоком и не доходили бы до остальных).</a:t>
            </a:r>
          </a:p>
          <a:p>
            <a:pPr>
              <a:defRPr/>
            </a:pPr>
            <a:r>
              <a:rPr lang="ru-RU" altLang="ru-RU" sz="20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Необязательным добавлением к блокам </a:t>
            </a:r>
            <a:r>
              <a:rPr lang="ru-RU" altLang="ru-RU" sz="20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try</a:t>
            </a:r>
            <a:r>
              <a:rPr lang="ru-RU" altLang="ru-RU" sz="20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…</a:t>
            </a:r>
            <a:r>
              <a:rPr lang="ru-RU" altLang="ru-RU" sz="20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catch</a:t>
            </a:r>
            <a:r>
              <a:rPr lang="ru-RU" altLang="ru-RU" sz="20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может быть блок </a:t>
            </a:r>
            <a:r>
              <a:rPr lang="ru-RU" altLang="ru-RU" sz="20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finally</a:t>
            </a:r>
            <a:r>
              <a:rPr lang="ru-RU" altLang="ru-RU" sz="20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. Помещенные в него команды будут выполняться в любом случае, вне зависимости от того, произошло ли исключение или нет. При том, что при возникновении необработанного исключения оставшаяся после генерации этого исключения часть программы — не выполняется. </a:t>
            </a:r>
          </a:p>
          <a:p>
            <a:pPr>
              <a:defRPr/>
            </a:pPr>
            <a:r>
              <a:rPr lang="ru-RU" altLang="ru-RU" sz="20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Например, если исключение возникло в процессе каких-то длительных вычислений, в блоке </a:t>
            </a:r>
            <a:r>
              <a:rPr lang="ru-RU" altLang="ru-RU" sz="2000" dirty="0" err="1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finally</a:t>
            </a:r>
            <a:r>
              <a:rPr lang="ru-RU" altLang="ru-RU" sz="2000" dirty="0">
                <a:solidFill>
                  <a:srgbClr val="000000"/>
                </a:solidFill>
                <a:latin typeface="Times-Roman" pitchFamily="2" charset="0"/>
                <a:ea typeface="ＭＳ Ｐゴシック" panose="020B0600070205080204" pitchFamily="34" charset="-128"/>
              </a:rPr>
              <a:t> можно показать или сохранить промежуточные результаты</a:t>
            </a:r>
            <a:endParaRPr lang="en-US" altLang="ru-RU" sz="2000" b="1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9356174"/>
      </p:ext>
    </p:extLst>
  </p:cSld>
  <p:clrMapOvr>
    <a:masterClrMapping/>
  </p:clrMapOvr>
  <p:transition spd="slow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7" name="Footer Placeholder 3">
            <a:extLst>
              <a:ext uri="{FF2B5EF4-FFF2-40B4-BE49-F238E27FC236}">
                <a16:creationId xmlns:a16="http://schemas.microsoft.com/office/drawing/2014/main" id="{B7A3D809-9DA7-F14C-BC86-D87BE0B6DFC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57698" name="Slide Number Placeholder 4">
            <a:extLst>
              <a:ext uri="{FF2B5EF4-FFF2-40B4-BE49-F238E27FC236}">
                <a16:creationId xmlns:a16="http://schemas.microsoft.com/office/drawing/2014/main" id="{A2A4B738-FCFE-2149-B7CA-F03D0EF7361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9311BE59-18FE-C74E-9900-799858A29DD1}" type="slidenum">
              <a:rPr lang="en-US" altLang="ru-RU"/>
              <a:pPr/>
              <a:t>82</a:t>
            </a:fld>
            <a:endParaRPr lang="en-US" altLang="ru-RU"/>
          </a:p>
        </p:txBody>
      </p:sp>
      <p:sp>
        <p:nvSpPr>
          <p:cNvPr id="157699" name="Rectangle 2">
            <a:extLst>
              <a:ext uri="{FF2B5EF4-FFF2-40B4-BE49-F238E27FC236}">
                <a16:creationId xmlns:a16="http://schemas.microsoft.com/office/drawing/2014/main" id="{8372923B-489C-0F4C-8F12-AD77403378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Выражение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throw</a:t>
            </a:r>
          </a:p>
        </p:txBody>
      </p:sp>
      <p:sp>
        <p:nvSpPr>
          <p:cNvPr id="157700" name="Rectangle 3">
            <a:extLst>
              <a:ext uri="{FF2B5EF4-FFF2-40B4-BE49-F238E27FC236}">
                <a16:creationId xmlns:a16="http://schemas.microsoft.com/office/drawing/2014/main" id="{2914D616-22DD-8D48-998B-9512E2E1E3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78823" y="1998617"/>
            <a:ext cx="8307977" cy="412754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70000"/>
              </a:spcBef>
            </a:pPr>
            <a:r>
              <a:rPr lang="ru-RU" altLang="ru-RU" sz="2800" dirty="0">
                <a:ea typeface="ＭＳ Ｐゴシック" panose="020B0600070205080204" pitchFamily="34" charset="-128"/>
              </a:rPr>
              <a:t>Рассмотрим исключения, которые выбрасываются с использованием ключевого слова </a:t>
            </a:r>
            <a:r>
              <a:rPr lang="en-US" altLang="ru-RU" sz="2800" i="1" dirty="0">
                <a:ea typeface="ＭＳ Ｐゴシック" panose="020B0600070205080204" pitchFamily="34" charset="-128"/>
              </a:rPr>
              <a:t>throw</a:t>
            </a:r>
            <a:endParaRPr lang="en-US" altLang="ru-RU" sz="2800" dirty="0"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70000"/>
              </a:spcBef>
            </a:pPr>
            <a:r>
              <a:rPr lang="ru-RU" altLang="ru-RU" sz="2800" dirty="0">
                <a:ea typeface="ＭＳ Ｐゴシック" panose="020B0600070205080204" pitchFamily="34" charset="-128"/>
              </a:rPr>
              <a:t>Обычно выражение или блок</a:t>
            </a:r>
            <a:r>
              <a:rPr lang="en-US" altLang="ru-RU" sz="2800" dirty="0">
                <a:ea typeface="ＭＳ Ｐゴシック" panose="020B0600070205080204" pitchFamily="34" charset="-128"/>
              </a:rPr>
              <a:t> throw </a:t>
            </a:r>
            <a:r>
              <a:rPr lang="ru-RU" altLang="ru-RU" sz="2800" dirty="0">
                <a:ea typeface="ＭＳ Ｐゴシック" panose="020B0600070205080204" pitchFamily="34" charset="-128"/>
              </a:rPr>
              <a:t> выполняется внутри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ru-RU" altLang="ru-RU" sz="2800" dirty="0">
                <a:ea typeface="ＭＳ Ｐゴシック" panose="020B0600070205080204" pitchFamily="34" charset="-128"/>
              </a:rPr>
              <a:t>некоторого выражения</a:t>
            </a:r>
            <a:r>
              <a:rPr lang="en-US" altLang="ru-RU" sz="2800" dirty="0">
                <a:ea typeface="ＭＳ Ｐゴシック" panose="020B0600070205080204" pitchFamily="34" charset="-128"/>
              </a:rPr>
              <a:t> </a:t>
            </a:r>
            <a:r>
              <a:rPr lang="ru-RU" altLang="ru-RU" sz="2800" dirty="0">
                <a:ea typeface="ＭＳ Ｐゴシック" panose="020B0600070205080204" pitchFamily="34" charset="-128"/>
              </a:rPr>
              <a:t>или блока  </a:t>
            </a:r>
            <a:r>
              <a:rPr lang="en-US" altLang="ru-RU" sz="2800" dirty="0">
                <a:ea typeface="ＭＳ Ｐゴシック" panose="020B0600070205080204" pitchFamily="34" charset="-128"/>
              </a:rPr>
              <a:t>if{}</a:t>
            </a:r>
            <a:r>
              <a:rPr lang="ru-RU" altLang="ru-RU" sz="2800" dirty="0">
                <a:ea typeface="ＭＳ Ｐゴシック" panose="020B0600070205080204" pitchFamily="34" charset="-128"/>
              </a:rPr>
              <a:t> , которое проверяет условие, которое отрабатывает код в том случае, если   исключение все-таки было брошено </a:t>
            </a:r>
          </a:p>
        </p:txBody>
      </p:sp>
    </p:spTree>
    <p:extLst>
      <p:ext uri="{BB962C8B-B14F-4D97-AF65-F5344CB8AC3E}">
        <p14:creationId xmlns:p14="http://schemas.microsoft.com/office/powerpoint/2010/main" val="3671450192"/>
      </p:ext>
    </p:extLst>
  </p:cSld>
  <p:clrMapOvr>
    <a:masterClrMapping/>
  </p:clrMapOvr>
  <p:transition spd="slow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1" name="Footer Placeholder 3">
            <a:extLst>
              <a:ext uri="{FF2B5EF4-FFF2-40B4-BE49-F238E27FC236}">
                <a16:creationId xmlns:a16="http://schemas.microsoft.com/office/drawing/2014/main" id="{40EF42BC-0A8D-8743-AB11-4712A57B03E0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58722" name="Slide Number Placeholder 4">
            <a:extLst>
              <a:ext uri="{FF2B5EF4-FFF2-40B4-BE49-F238E27FC236}">
                <a16:creationId xmlns:a16="http://schemas.microsoft.com/office/drawing/2014/main" id="{23FFB267-2157-CD4C-A7C5-41D5413DC1C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DFCAF04C-D98D-C742-967C-EDEC45FE9908}" type="slidenum">
              <a:rPr lang="en-US" altLang="ru-RU"/>
              <a:pPr/>
              <a:t>83</a:t>
            </a:fld>
            <a:endParaRPr lang="en-US" altLang="ru-RU"/>
          </a:p>
        </p:txBody>
      </p:sp>
      <p:sp>
        <p:nvSpPr>
          <p:cNvPr id="158723" name="Rectangle 2">
            <a:extLst>
              <a:ext uri="{FF2B5EF4-FFF2-40B4-BE49-F238E27FC236}">
                <a16:creationId xmlns:a16="http://schemas.microsoft.com/office/drawing/2014/main" id="{8C6CEBDC-0C77-3240-A177-67AF2CFFD7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0"/>
            <a:ext cx="83058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Пример использования выражения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throw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92A0D1DC-C255-124A-8938-AF5492A4EE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1430594"/>
            <a:ext cx="8996516" cy="5427405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import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6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java.util.Scanner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class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6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CreatingExceptions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</a:t>
            </a:r>
            <a:r>
              <a:rPr lang="en-US" altLang="ru-RU" sz="16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//</a:t>
            </a:r>
            <a:r>
              <a:rPr lang="bg-BG" altLang="ru-RU" sz="1600" b="1" dirty="0" err="1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Создает</a:t>
            </a:r>
            <a:r>
              <a:rPr lang="bg-BG" altLang="ru-RU" sz="16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bg-BG" altLang="ru-RU" sz="1600" b="1" dirty="0" err="1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объект</a:t>
            </a:r>
            <a:r>
              <a:rPr lang="bg-BG" altLang="ru-RU" sz="16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bg-BG" altLang="ru-RU" sz="1600" b="1" dirty="0" err="1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исключения</a:t>
            </a:r>
            <a:r>
              <a:rPr lang="bg-BG" altLang="ru-RU" sz="16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и, </a:t>
            </a:r>
            <a:r>
              <a:rPr lang="bg-BG" altLang="ru-RU" sz="1600" b="1" dirty="0" err="1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возможно</a:t>
            </a:r>
            <a:r>
              <a:rPr lang="bg-BG" altLang="ru-RU" sz="16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, </a:t>
            </a:r>
            <a:r>
              <a:rPr lang="bg-BG" altLang="ru-RU" sz="1600" b="1" dirty="0" err="1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бросает</a:t>
            </a:r>
            <a:r>
              <a:rPr lang="bg-BG" altLang="ru-RU" sz="16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его.</a:t>
            </a:r>
            <a:endParaRPr lang="en-US" altLang="ru-RU" sz="1600" b="1" dirty="0">
              <a:solidFill>
                <a:schemeClr val="hlink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static void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main (String[] </a:t>
            </a:r>
            <a:r>
              <a:rPr lang="en-US" altLang="ru-RU" sz="16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args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 </a:t>
            </a:r>
            <a:r>
              <a:rPr lang="en-US" altLang="ru-RU" sz="16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throws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                                   </a:t>
            </a:r>
            <a:r>
              <a:rPr lang="en-US" altLang="ru-RU" sz="16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OutOfRangeException</a:t>
            </a:r>
            <a:endParaRPr lang="en-US" altLang="ru-RU" sz="16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6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final int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MIN = 25, MAX = 40;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6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Scanner scan = </a:t>
            </a:r>
            <a:r>
              <a:rPr lang="en-US" altLang="ru-RU" sz="16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new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Scanner (</a:t>
            </a:r>
            <a:r>
              <a:rPr lang="en-US" altLang="ru-RU" sz="16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System.in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6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6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OutOfRangeException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problem =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</a:t>
            </a:r>
            <a:r>
              <a:rPr lang="en-US" altLang="ru-RU" sz="16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new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6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OutOfRangeException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                   (</a:t>
            </a:r>
            <a:r>
              <a:rPr lang="en-US" altLang="ru-RU" sz="16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"Input value is out of range."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6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6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</a:t>
            </a:r>
            <a:r>
              <a:rPr lang="en-US" altLang="ru-RU" sz="16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"Enter an integer value between "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+ MIN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               + </a:t>
            </a:r>
            <a:r>
              <a:rPr lang="en-US" altLang="ru-RU" sz="16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 and "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+ MAX + </a:t>
            </a:r>
            <a:r>
              <a:rPr lang="en-US" altLang="ru-RU" sz="16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", inclusive: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6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6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int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value = </a:t>
            </a:r>
            <a:r>
              <a:rPr lang="en-US" altLang="ru-RU" sz="16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scan.nextInt</a:t>
            </a:r>
            <a:r>
              <a:rPr lang="en-US" altLang="ru-RU" sz="16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();</a:t>
            </a:r>
          </a:p>
          <a:p>
            <a:pPr eaLnBrk="1" hangingPunct="1">
              <a:defRPr/>
            </a:pPr>
            <a:endParaRPr lang="en-US" altLang="ru-RU" sz="1800" b="1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37420309"/>
      </p:ext>
    </p:extLst>
  </p:cSld>
  <p:clrMapOvr>
    <a:masterClrMapping/>
  </p:clrMapOvr>
  <p:transition spd="slow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Footer Placeholder 3">
            <a:extLst>
              <a:ext uri="{FF2B5EF4-FFF2-40B4-BE49-F238E27FC236}">
                <a16:creationId xmlns:a16="http://schemas.microsoft.com/office/drawing/2014/main" id="{7AFC5B8C-4E1B-BA40-BBE4-15F88D7015B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59746" name="Slide Number Placeholder 4">
            <a:extLst>
              <a:ext uri="{FF2B5EF4-FFF2-40B4-BE49-F238E27FC236}">
                <a16:creationId xmlns:a16="http://schemas.microsoft.com/office/drawing/2014/main" id="{DFE89B79-2AFA-7340-B5CF-5842831A64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D00E341D-2DC9-7C4E-ABED-530AA548E6AB}" type="slidenum">
              <a:rPr lang="en-US" altLang="ru-RU"/>
              <a:pPr/>
              <a:t>84</a:t>
            </a:fld>
            <a:endParaRPr lang="en-US" altLang="ru-RU"/>
          </a:p>
        </p:txBody>
      </p:sp>
      <p:sp>
        <p:nvSpPr>
          <p:cNvPr id="159747" name="Rectangle 2">
            <a:extLst>
              <a:ext uri="{FF2B5EF4-FFF2-40B4-BE49-F238E27FC236}">
                <a16:creationId xmlns:a16="http://schemas.microsoft.com/office/drawing/2014/main" id="{DD6D6A8D-0FE1-0B4A-B5CE-12536DAAAC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62232" y="152400"/>
            <a:ext cx="8524568" cy="685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Пример использования выражения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throw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8F224E08-E930-D043-A6D3-696B21105C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62232" y="1293223"/>
            <a:ext cx="8811951" cy="5564777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import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java.util.Scanner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class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CreatingExceptions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</a:t>
            </a: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//</a:t>
            </a:r>
            <a:r>
              <a:rPr lang="bg-BG" altLang="ru-RU" sz="1800" b="1" dirty="0" err="1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Создает</a:t>
            </a:r>
            <a:r>
              <a:rPr lang="bg-BG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bg-BG" altLang="ru-RU" sz="1800" b="1" dirty="0" err="1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объект</a:t>
            </a:r>
            <a:r>
              <a:rPr lang="bg-BG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bg-BG" altLang="ru-RU" sz="1800" b="1" dirty="0" err="1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исключения</a:t>
            </a:r>
            <a:r>
              <a:rPr lang="bg-BG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и, </a:t>
            </a:r>
            <a:r>
              <a:rPr lang="bg-BG" altLang="ru-RU" sz="1800" b="1" dirty="0" err="1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возможно</a:t>
            </a:r>
            <a:r>
              <a:rPr lang="bg-BG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, </a:t>
            </a:r>
            <a:r>
              <a:rPr lang="bg-BG" altLang="ru-RU" sz="1800" b="1" dirty="0" err="1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бросает</a:t>
            </a:r>
            <a:r>
              <a:rPr lang="bg-BG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его.</a:t>
            </a:r>
            <a:endParaRPr lang="en-US" altLang="ru-RU" sz="1800" b="1" dirty="0">
              <a:solidFill>
                <a:schemeClr val="hlink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static void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main (String[]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args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throws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                                  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OutOfRangeException</a:t>
            </a: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final int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MIN = 25, MAX = 40;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Scanner scan =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new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Scanner (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System.in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OutOfRangeException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problem =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new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OutOfRangeException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                   (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"Input value is out of range."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"Enter an integer value between 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+ MIN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               + 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 and 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+ MAX + 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", inclusive: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</a:t>
            </a:r>
          </a:p>
          <a:p>
            <a:pPr eaLnBrk="1" hangingPunct="1">
              <a:defRPr/>
            </a:pPr>
            <a:endParaRPr lang="en-US" altLang="ru-RU" sz="1800" b="1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925419"/>
      </p:ext>
    </p:extLst>
  </p:cSld>
  <p:clrMapOvr>
    <a:masterClrMapping/>
  </p:clrMapOvr>
  <p:transition spd="slow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Footer Placeholder 3">
            <a:extLst>
              <a:ext uri="{FF2B5EF4-FFF2-40B4-BE49-F238E27FC236}">
                <a16:creationId xmlns:a16="http://schemas.microsoft.com/office/drawing/2014/main" id="{79FBA254-4AC3-964B-8268-2ABF86D7E27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60770" name="Slide Number Placeholder 4">
            <a:extLst>
              <a:ext uri="{FF2B5EF4-FFF2-40B4-BE49-F238E27FC236}">
                <a16:creationId xmlns:a16="http://schemas.microsoft.com/office/drawing/2014/main" id="{215C23FC-25AB-EF4F-B8F6-07DC24D9B48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D8478251-88CF-7541-AEE7-E8846F05BFB5}" type="slidenum">
              <a:rPr lang="en-US" altLang="ru-RU"/>
              <a:pPr/>
              <a:t>85</a:t>
            </a:fld>
            <a:endParaRPr lang="en-US" altLang="ru-RU"/>
          </a:p>
        </p:txBody>
      </p:sp>
      <p:sp>
        <p:nvSpPr>
          <p:cNvPr id="160771" name="Rectangle 2">
            <a:extLst>
              <a:ext uri="{FF2B5EF4-FFF2-40B4-BE49-F238E27FC236}">
                <a16:creationId xmlns:a16="http://schemas.microsoft.com/office/drawing/2014/main" id="{A2528280-242D-9349-94A3-B3397ED9E9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35974" y="274637"/>
            <a:ext cx="8527026" cy="120020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solidFill>
                  <a:schemeClr val="tx1"/>
                </a:solidFill>
                <a:ea typeface="ＭＳ Ｐゴシック" panose="020B0600070205080204" pitchFamily="34" charset="-128"/>
              </a:rPr>
              <a:t>Пример </a:t>
            </a:r>
            <a:r>
              <a:rPr lang="ru-RU" altLang="ru-RU" sz="4000" b="1" dirty="0">
                <a:ea typeface="ＭＳ Ｐゴシック" panose="020B0600070205080204" pitchFamily="34" charset="-128"/>
              </a:rPr>
              <a:t>использования </a:t>
            </a:r>
            <a:r>
              <a:rPr lang="ru-RU" altLang="ru-RU" sz="4000" b="1" dirty="0">
                <a:solidFill>
                  <a:schemeClr val="tx1"/>
                </a:solidFill>
                <a:ea typeface="ＭＳ Ｐゴシック" panose="020B0600070205080204" pitchFamily="34" charset="-128"/>
              </a:rPr>
              <a:t>выражения </a:t>
            </a:r>
            <a:r>
              <a:rPr lang="en-US" altLang="ru-RU" sz="4000" b="1" dirty="0">
                <a:solidFill>
                  <a:schemeClr val="tx1"/>
                </a:solidFill>
                <a:ea typeface="ＭＳ Ｐゴシック" panose="020B0600070205080204" pitchFamily="34" charset="-128"/>
              </a:rPr>
              <a:t>thr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ow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2E528399-C780-9E4E-AD22-75C9A78FBFD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585452"/>
            <a:ext cx="8305800" cy="5120148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int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value =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scan.nextInt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();</a:t>
            </a:r>
            <a:endParaRPr lang="ru-RU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  Determine if the exception should be thrown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if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(value &lt; MIN || value &gt; MAX)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 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throw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problem;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System.out.println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</a:t>
            </a:r>
            <a:r>
              <a:rPr lang="en-US" altLang="ru-RU" sz="1800" b="1" dirty="0">
                <a:solidFill>
                  <a:srgbClr val="0099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"End of main method."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);  </a:t>
            </a:r>
            <a:endParaRPr lang="ru-RU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 </a:t>
            </a: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эта строчка может быть никогда не достигнута</a:t>
            </a:r>
            <a:endParaRPr lang="en-US" altLang="ru-RU" sz="1800" b="1" dirty="0">
              <a:solidFill>
                <a:schemeClr val="hlink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}</a:t>
            </a:r>
          </a:p>
          <a:p>
            <a:pPr eaLnBrk="1" hangingPunct="1">
              <a:defRPr/>
            </a:pPr>
            <a:endParaRPr lang="en-US" altLang="ru-RU" sz="1800" b="1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98881814"/>
      </p:ext>
    </p:extLst>
  </p:cSld>
  <p:clrMapOvr>
    <a:masterClrMapping/>
  </p:clrMapOvr>
  <p:transition spd="slow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3" name="Footer Placeholder 3">
            <a:extLst>
              <a:ext uri="{FF2B5EF4-FFF2-40B4-BE49-F238E27FC236}">
                <a16:creationId xmlns:a16="http://schemas.microsoft.com/office/drawing/2014/main" id="{5465A593-7E42-774E-8412-C169885F094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61794" name="Slide Number Placeholder 4">
            <a:extLst>
              <a:ext uri="{FF2B5EF4-FFF2-40B4-BE49-F238E27FC236}">
                <a16:creationId xmlns:a16="http://schemas.microsoft.com/office/drawing/2014/main" id="{5C5FE0F2-6D89-0446-8120-66CA6E41053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BE6CCA36-C6D4-6C49-B432-CCD0E9170DBB}" type="slidenum">
              <a:rPr lang="en-US" altLang="ru-RU"/>
              <a:pPr/>
              <a:t>86</a:t>
            </a:fld>
            <a:endParaRPr lang="en-US" altLang="ru-RU"/>
          </a:p>
        </p:txBody>
      </p:sp>
      <p:sp>
        <p:nvSpPr>
          <p:cNvPr id="161795" name="Rectangle 2">
            <a:extLst>
              <a:ext uri="{FF2B5EF4-FFF2-40B4-BE49-F238E27FC236}">
                <a16:creationId xmlns:a16="http://schemas.microsoft.com/office/drawing/2014/main" id="{45ECDF11-6C20-5346-B1B8-ACD08BC6D0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274638"/>
            <a:ext cx="8382000" cy="5635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2800">
                <a:ea typeface="ＭＳ Ｐゴシック" panose="020B0600070205080204" pitchFamily="34" charset="-128"/>
              </a:rPr>
              <a:t>Пример выражение </a:t>
            </a:r>
            <a:r>
              <a:rPr lang="en-US" altLang="ru-RU" sz="2800">
                <a:ea typeface="ＭＳ Ｐゴシック" panose="020B0600070205080204" pitchFamily="34" charset="-128"/>
              </a:rPr>
              <a:t>throw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FDCFFED4-B711-1D48-B946-0DE7D1D820F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838200"/>
            <a:ext cx="8229600" cy="5638800"/>
          </a:xfrm>
          <a:solidFill>
            <a:schemeClr val="accent6">
              <a:lumMod val="20000"/>
              <a:lumOff val="80000"/>
            </a:schemeClr>
          </a:solidFill>
          <a:ln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</a:t>
            </a: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  </a:t>
            </a: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представляет собой исключительное состояние,  которое 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//обрабатывает случай, когда значение находится вне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//некоторого конкретного диапазона.</a:t>
            </a:r>
            <a:endParaRPr lang="en-US" altLang="ru-RU" sz="1800" b="1" dirty="0">
              <a:solidFill>
                <a:schemeClr val="hlink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800" b="1" dirty="0">
              <a:solidFill>
                <a:schemeClr val="hlink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public class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OutOfRangeException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extends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Exception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</a:t>
            </a: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//-----------------------------------------------------   /</a:t>
            </a:r>
            <a:r>
              <a:rPr lang="ru-RU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Устанавливает объект исключения с определенным сообщением</a:t>
            </a:r>
            <a:r>
              <a:rPr lang="en-US" altLang="ru-RU" sz="1800" b="1" dirty="0">
                <a:solidFill>
                  <a:schemeClr val="hlink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endParaRPr lang="ru-RU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</a:t>
            </a:r>
            <a:r>
              <a:rPr lang="en-US" altLang="ru-RU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OutOfRangeException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(String message)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   </a:t>
            </a:r>
            <a:r>
              <a:rPr lang="en-US" altLang="ru-RU" sz="1800" b="1" dirty="0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super</a:t>
            </a: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(message);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altLang="ru-RU" sz="1800" b="1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altLang="ru-RU" sz="1800" b="1" dirty="0">
              <a:solidFill>
                <a:srgbClr val="000000"/>
              </a:solidFill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 eaLnBrk="1" hangingPunct="1">
              <a:defRPr/>
            </a:pPr>
            <a:endParaRPr lang="en-US" altLang="ru-RU" sz="1800" b="1" dirty="0">
              <a:solidFill>
                <a:srgbClr val="00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24008116"/>
      </p:ext>
    </p:extLst>
  </p:cSld>
  <p:clrMapOvr>
    <a:masterClrMapping/>
  </p:clrMapOvr>
  <p:transition spd="slow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5" name="Footer Placeholder 3">
            <a:extLst>
              <a:ext uri="{FF2B5EF4-FFF2-40B4-BE49-F238E27FC236}">
                <a16:creationId xmlns:a16="http://schemas.microsoft.com/office/drawing/2014/main" id="{45AC4C59-B340-CF49-8E38-6F9B42B49976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64866" name="Slide Number Placeholder 4">
            <a:extLst>
              <a:ext uri="{FF2B5EF4-FFF2-40B4-BE49-F238E27FC236}">
                <a16:creationId xmlns:a16="http://schemas.microsoft.com/office/drawing/2014/main" id="{15AB77F3-4A8A-6947-A365-32EFEB3D812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951C8D9C-6B91-844B-AA65-14DE27C9E776}" type="slidenum">
              <a:rPr lang="en-US" altLang="ru-RU"/>
              <a:pPr/>
              <a:t>87</a:t>
            </a:fld>
            <a:endParaRPr lang="en-US" altLang="ru-RU"/>
          </a:p>
        </p:txBody>
      </p:sp>
      <p:sp>
        <p:nvSpPr>
          <p:cNvPr id="164867" name="Rectangle 2">
            <a:extLst>
              <a:ext uri="{FF2B5EF4-FFF2-40B4-BE49-F238E27FC236}">
                <a16:creationId xmlns:a16="http://schemas.microsoft.com/office/drawing/2014/main" id="{8FBC0F48-8716-C94B-9B06-0C6727B4F5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7921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ru-RU" sz="4000" b="1" dirty="0">
                <a:ea typeface="ＭＳ Ｐゴシック" panose="020B0600070205080204" pitchFamily="34" charset="-128"/>
              </a:rPr>
              <a:t>I/O</a:t>
            </a:r>
            <a:r>
              <a:rPr lang="ru-RU" altLang="ru-RU" sz="4000" b="1" dirty="0">
                <a:ea typeface="ＭＳ Ｐゴシック" panose="020B0600070205080204" pitchFamily="34" charset="-128"/>
              </a:rPr>
              <a:t> исключения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164868" name="Rectangle 3">
            <a:extLst>
              <a:ext uri="{FF2B5EF4-FFF2-40B4-BE49-F238E27FC236}">
                <a16:creationId xmlns:a16="http://schemas.microsoft.com/office/drawing/2014/main" id="{693B62E7-A27D-6F41-AA43-138E6D2679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305800" cy="50593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 sz="2800">
                <a:ea typeface="ＭＳ Ｐゴシック" panose="020B0600070205080204" pitchFamily="34" charset="-128"/>
              </a:rPr>
              <a:t>Давайте рассмотрим вопросы, связанные с исключениями ввода/вывода</a:t>
            </a:r>
          </a:p>
          <a:p>
            <a:r>
              <a:rPr lang="ru-RU" altLang="ru-RU" sz="2800">
                <a:ea typeface="ＭＳ Ｐゴシック" panose="020B0600070205080204" pitchFamily="34" charset="-128"/>
              </a:rPr>
              <a:t>Поток представляет собой последовательность байтов, которые выходят из некоторого источника и направляются в приемник,</a:t>
            </a:r>
          </a:p>
          <a:p>
            <a:r>
              <a:rPr lang="ru-RU" altLang="ru-RU" sz="2800">
                <a:ea typeface="ＭＳ Ｐゴシック" panose="020B0600070205080204" pitchFamily="34" charset="-128"/>
              </a:rPr>
              <a:t>В программе, мы читаем информацию из входного потока данных и записываем информацию в выходной поток</a:t>
            </a:r>
          </a:p>
          <a:p>
            <a:r>
              <a:rPr lang="ru-RU" altLang="ru-RU" sz="2800">
                <a:ea typeface="ＭＳ Ｐゴシック" panose="020B0600070205080204" pitchFamily="34" charset="-128"/>
              </a:rPr>
              <a:t>Программа может управлять несколькими потоками одновременно</a:t>
            </a:r>
            <a:endParaRPr lang="en-US" altLang="ru-RU" sz="280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50007280"/>
      </p:ext>
    </p:extLst>
  </p:cSld>
  <p:clrMapOvr>
    <a:masterClrMapping/>
  </p:clrMapOvr>
  <p:transition spd="slow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89" name="Footer Placeholder 3">
            <a:extLst>
              <a:ext uri="{FF2B5EF4-FFF2-40B4-BE49-F238E27FC236}">
                <a16:creationId xmlns:a16="http://schemas.microsoft.com/office/drawing/2014/main" id="{ECD5530C-17A1-AB4D-A3E5-1E236012E4A6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65890" name="Slide Number Placeholder 4">
            <a:extLst>
              <a:ext uri="{FF2B5EF4-FFF2-40B4-BE49-F238E27FC236}">
                <a16:creationId xmlns:a16="http://schemas.microsoft.com/office/drawing/2014/main" id="{1D79349F-F3E0-2F45-B969-87327CE7B0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2A90492F-9171-CF4A-9764-EA54E77BEA8D}" type="slidenum">
              <a:rPr lang="en-US" altLang="ru-RU"/>
              <a:pPr/>
              <a:t>88</a:t>
            </a:fld>
            <a:endParaRPr lang="en-US" altLang="ru-RU"/>
          </a:p>
        </p:txBody>
      </p:sp>
      <p:sp>
        <p:nvSpPr>
          <p:cNvPr id="165891" name="Rectangle 2">
            <a:extLst>
              <a:ext uri="{FF2B5EF4-FFF2-40B4-BE49-F238E27FC236}">
                <a16:creationId xmlns:a16="http://schemas.microsoft.com/office/drawing/2014/main" id="{48C37519-715B-3242-93E5-AA76B888B3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5635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Стандартные </a:t>
            </a:r>
            <a:r>
              <a:rPr lang="en-US" altLang="ru-RU" sz="4000" b="1" dirty="0">
                <a:ea typeface="ＭＳ Ｐゴシック" panose="020B0600070205080204" pitchFamily="34" charset="-128"/>
              </a:rPr>
              <a:t>I/O</a:t>
            </a:r>
          </a:p>
        </p:txBody>
      </p:sp>
      <p:sp>
        <p:nvSpPr>
          <p:cNvPr id="165892" name="Rectangle 3">
            <a:extLst>
              <a:ext uri="{FF2B5EF4-FFF2-40B4-BE49-F238E27FC236}">
                <a16:creationId xmlns:a16="http://schemas.microsoft.com/office/drawing/2014/main" id="{EE7414A8-CCA7-DB46-88A4-DEE039D73F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87383" y="914400"/>
            <a:ext cx="8399417" cy="5410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Существуют три стандартных потока ввода/вывода</a:t>
            </a:r>
            <a:r>
              <a:rPr lang="en-US" altLang="ru-RU" sz="2400" dirty="0">
                <a:ea typeface="ＭＳ Ｐゴシック" panose="020B0600070205080204" pitchFamily="34" charset="-128"/>
              </a:rPr>
              <a:t>:</a:t>
            </a:r>
          </a:p>
          <a:p>
            <a:pPr lvl="1" eaLnBrk="1" hangingPunct="1">
              <a:lnSpc>
                <a:spcPct val="90000"/>
              </a:lnSpc>
              <a:spcBef>
                <a:spcPct val="70000"/>
              </a:spcBef>
            </a:pPr>
            <a:r>
              <a:rPr lang="en-US" altLang="ru-RU" i="1" dirty="0" err="1">
                <a:ea typeface="ＭＳ Ｐゴシック" panose="020B0600070205080204" pitchFamily="34" charset="-128"/>
              </a:rPr>
              <a:t>С</a:t>
            </a:r>
            <a:r>
              <a:rPr lang="ru-RU" altLang="ru-RU" i="1" dirty="0" err="1">
                <a:ea typeface="ＭＳ Ｐゴシック" panose="020B0600070205080204" pitchFamily="34" charset="-128"/>
              </a:rPr>
              <a:t>тандартный</a:t>
            </a:r>
            <a:r>
              <a:rPr lang="ru-RU" altLang="ru-RU" i="1" dirty="0">
                <a:ea typeface="ＭＳ Ｐゴシック" panose="020B0600070205080204" pitchFamily="34" charset="-128"/>
              </a:rPr>
              <a:t> поток вывода </a:t>
            </a:r>
            <a:r>
              <a:rPr lang="en-US" altLang="ru-RU" dirty="0">
                <a:ea typeface="ＭＳ Ｐゴシック" panose="020B0600070205080204" pitchFamily="34" charset="-128"/>
              </a:rPr>
              <a:t> –</a:t>
            </a:r>
            <a:r>
              <a:rPr lang="ru-RU" altLang="ru-RU" dirty="0">
                <a:ea typeface="ＭＳ Ｐゴシック" panose="020B0600070205080204" pitchFamily="34" charset="-128"/>
              </a:rPr>
              <a:t>определен в </a:t>
            </a:r>
            <a:r>
              <a:rPr lang="en-US" altLang="ru-RU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</a:t>
            </a:r>
            <a:endParaRPr lang="en-US" altLang="ru-RU" dirty="0"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ru-RU" i="1" dirty="0" err="1">
                <a:ea typeface="ＭＳ Ｐゴシック" panose="020B0600070205080204" pitchFamily="34" charset="-128"/>
              </a:rPr>
              <a:t>С</a:t>
            </a:r>
            <a:r>
              <a:rPr lang="ru-RU" altLang="ru-RU" i="1" dirty="0" err="1">
                <a:ea typeface="ＭＳ Ｐゴシック" panose="020B0600070205080204" pitchFamily="34" charset="-128"/>
              </a:rPr>
              <a:t>тандартный</a:t>
            </a:r>
            <a:r>
              <a:rPr lang="ru-RU" altLang="ru-RU" i="1" dirty="0">
                <a:ea typeface="ＭＳ Ｐゴシック" panose="020B0600070205080204" pitchFamily="34" charset="-128"/>
              </a:rPr>
              <a:t> поток ввода </a:t>
            </a:r>
            <a:r>
              <a:rPr lang="en-US" altLang="ru-RU" dirty="0">
                <a:ea typeface="ＭＳ Ｐゴシック" panose="020B0600070205080204" pitchFamily="34" charset="-128"/>
              </a:rPr>
              <a:t> – </a:t>
            </a:r>
            <a:r>
              <a:rPr lang="ru-RU" altLang="ru-RU" dirty="0">
                <a:ea typeface="ＭＳ Ｐゴシック" panose="020B0600070205080204" pitchFamily="34" charset="-128"/>
              </a:rPr>
              <a:t>определен в</a:t>
            </a:r>
            <a:r>
              <a:rPr lang="en-US" altLang="ru-RU" dirty="0">
                <a:ea typeface="ＭＳ Ｐゴシック" panose="020B0600070205080204" pitchFamily="34" charset="-128"/>
              </a:rPr>
              <a:t> </a:t>
            </a:r>
            <a:r>
              <a:rPr lang="en-US" altLang="ru-RU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System.in</a:t>
            </a:r>
            <a:endParaRPr lang="en-US" altLang="ru-RU" dirty="0"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ru-RU" i="1" dirty="0" err="1">
                <a:ea typeface="ＭＳ Ｐゴシック" panose="020B0600070205080204" pitchFamily="34" charset="-128"/>
              </a:rPr>
              <a:t>С</a:t>
            </a:r>
            <a:r>
              <a:rPr lang="ru-RU" altLang="ru-RU" i="1" dirty="0" err="1">
                <a:ea typeface="ＭＳ Ｐゴシック" panose="020B0600070205080204" pitchFamily="34" charset="-128"/>
              </a:rPr>
              <a:t>тандартный</a:t>
            </a:r>
            <a:r>
              <a:rPr lang="ru-RU" altLang="ru-RU" i="1" dirty="0">
                <a:ea typeface="ＭＳ Ｐゴシック" panose="020B0600070205080204" pitchFamily="34" charset="-128"/>
              </a:rPr>
              <a:t> поток ошибок </a:t>
            </a:r>
            <a:r>
              <a:rPr lang="en-US" altLang="ru-RU" dirty="0">
                <a:ea typeface="ＭＳ Ｐゴシック" panose="020B0600070205080204" pitchFamily="34" charset="-128"/>
              </a:rPr>
              <a:t> – </a:t>
            </a:r>
            <a:r>
              <a:rPr lang="ru-RU" altLang="ru-RU" dirty="0">
                <a:ea typeface="ＭＳ Ｐゴシック" panose="020B0600070205080204" pitchFamily="34" charset="-128"/>
              </a:rPr>
              <a:t>определен в</a:t>
            </a:r>
            <a:r>
              <a:rPr lang="en-US" altLang="ru-RU" dirty="0">
                <a:ea typeface="ＭＳ Ｐゴシック" panose="020B0600070205080204" pitchFamily="34" charset="-128"/>
              </a:rPr>
              <a:t> </a:t>
            </a:r>
            <a:r>
              <a:rPr lang="en-US" altLang="ru-RU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System.err</a:t>
            </a:r>
            <a:endParaRPr lang="en-US" altLang="ru-RU" dirty="0"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Мы используем 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когда, </a:t>
            </a:r>
            <a:r>
              <a:rPr lang="ru-RU" altLang="ru-RU" sz="2400" dirty="0" err="1">
                <a:ea typeface="ＭＳ Ｐゴシック" panose="020B0600070205080204" pitchFamily="34" charset="-128"/>
              </a:rPr>
              <a:t>напрмер</a:t>
            </a:r>
            <a:r>
              <a:rPr lang="ru-RU" altLang="ru-RU" sz="2400" dirty="0">
                <a:ea typeface="ＭＳ Ｐゴシック" panose="020B0600070205080204" pitchFamily="34" charset="-128"/>
              </a:rPr>
              <a:t> выполняем выражение </a:t>
            </a: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println</a:t>
            </a:r>
            <a:r>
              <a:rPr lang="ru-RU" altLang="ru-RU" sz="2400" dirty="0">
                <a:ea typeface="ＭＳ Ｐゴシック" panose="020B0600070205080204" pitchFamily="34" charset="-128"/>
              </a:rPr>
              <a:t>()</a:t>
            </a:r>
            <a:endParaRPr lang="en-US" altLang="ru-RU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spcBef>
                <a:spcPct val="70000"/>
              </a:spcBef>
            </a:pP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System.out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и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System.err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обычно представляют как правило, представляют собой конкретное окно на экране монитора</a:t>
            </a:r>
          </a:p>
          <a:p>
            <a:pPr eaLnBrk="1" hangingPunct="1">
              <a:lnSpc>
                <a:spcPct val="90000"/>
              </a:lnSpc>
              <a:spcBef>
                <a:spcPct val="70000"/>
              </a:spcBef>
            </a:pP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System.in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обычно </a:t>
            </a:r>
            <a:r>
              <a:rPr lang="ru-RU" altLang="ru-RU" sz="2400" dirty="0" err="1">
                <a:ea typeface="ＭＳ Ｐゴシック" panose="020B0600070205080204" pitchFamily="34" charset="-128"/>
              </a:rPr>
              <a:t>представлят</a:t>
            </a:r>
            <a:r>
              <a:rPr lang="ru-RU" altLang="ru-RU" sz="2400" dirty="0">
                <a:ea typeface="ＭＳ Ｐゴシック" panose="020B0600070205080204" pitchFamily="34" charset="-128"/>
              </a:rPr>
              <a:t> ввод клавиатуры, который мы многократно используем с объектами </a:t>
            </a:r>
            <a:r>
              <a:rPr lang="en-US" altLang="ru-RU" sz="24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Scanner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00242687"/>
      </p:ext>
    </p:extLst>
  </p:cSld>
  <p:clrMapOvr>
    <a:masterClrMapping/>
  </p:clrMapOvr>
  <p:transition spd="slow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3" name="Footer Placeholder 3">
            <a:extLst>
              <a:ext uri="{FF2B5EF4-FFF2-40B4-BE49-F238E27FC236}">
                <a16:creationId xmlns:a16="http://schemas.microsoft.com/office/drawing/2014/main" id="{AB2E7AFB-1B11-D745-9EFA-5C56ADE32D58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ru-RU" altLang="ru-RU"/>
          </a:p>
        </p:txBody>
      </p:sp>
      <p:sp>
        <p:nvSpPr>
          <p:cNvPr id="166914" name="Slide Number Placeholder 4">
            <a:extLst>
              <a:ext uri="{FF2B5EF4-FFF2-40B4-BE49-F238E27FC236}">
                <a16:creationId xmlns:a16="http://schemas.microsoft.com/office/drawing/2014/main" id="{0F77FAB0-D6C9-634A-86F7-EF0EACC9558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ru-RU"/>
              <a:t>10-</a:t>
            </a:r>
            <a:fld id="{08718684-7D1B-694A-981E-B6A5FA02BC0A}" type="slidenum">
              <a:rPr lang="en-US" altLang="ru-RU"/>
              <a:pPr/>
              <a:t>89</a:t>
            </a:fld>
            <a:endParaRPr lang="en-US" altLang="ru-RU"/>
          </a:p>
        </p:txBody>
      </p:sp>
      <p:sp>
        <p:nvSpPr>
          <p:cNvPr id="166915" name="Rectangle 2">
            <a:extLst>
              <a:ext uri="{FF2B5EF4-FFF2-40B4-BE49-F238E27FC236}">
                <a16:creationId xmlns:a16="http://schemas.microsoft.com/office/drawing/2014/main" id="{CA50AEF0-1A77-964F-9FEC-FD9E3F419E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altLang="ru-RU" sz="4000" b="1" dirty="0">
                <a:ea typeface="ＭＳ Ｐゴシック" panose="020B0600070205080204" pitchFamily="34" charset="-128"/>
              </a:rPr>
              <a:t>Класс </a:t>
            </a:r>
            <a:r>
              <a:rPr lang="en-US" altLang="ru-RU" sz="4000" b="1" dirty="0" err="1">
                <a:ea typeface="ＭＳ Ｐゴシック" panose="020B0600070205080204" pitchFamily="34" charset="-128"/>
              </a:rPr>
              <a:t>IOException</a:t>
            </a:r>
            <a:endParaRPr lang="en-US" altLang="ru-RU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166916" name="Rectangle 3">
            <a:extLst>
              <a:ext uri="{FF2B5EF4-FFF2-40B4-BE49-F238E27FC236}">
                <a16:creationId xmlns:a16="http://schemas.microsoft.com/office/drawing/2014/main" id="{476432FA-04FB-924E-AD99-BCA12400D9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96388" y="1881051"/>
            <a:ext cx="8190411" cy="42451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Операции, выполняемые с помощью некоторых классов ввода / вывода могут выбрасывать </a:t>
            </a: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IOException</a:t>
            </a:r>
            <a:endParaRPr lang="en-US" altLang="ru-RU" sz="2400" dirty="0">
              <a:latin typeface="Courier New" panose="02070309020205020404" pitchFamily="49" charset="0"/>
              <a:ea typeface="ＭＳ Ｐゴシック" panose="020B0600070205080204" pitchFamily="34" charset="-128"/>
            </a:endParaRPr>
          </a:p>
          <a:p>
            <a:pPr lvl="1"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Файл с таким именем может не существовать</a:t>
            </a:r>
          </a:p>
          <a:p>
            <a:pPr lvl="1"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Даже если файл существует, программа может быть не состоянии найти его</a:t>
            </a:r>
          </a:p>
          <a:p>
            <a:pPr lvl="1" eaLnBrk="1" hangingPunct="1">
              <a:spcBef>
                <a:spcPct val="70000"/>
              </a:spcBef>
            </a:pPr>
            <a:r>
              <a:rPr lang="ru-RU" altLang="ru-RU" sz="2400" dirty="0">
                <a:ea typeface="ＭＳ Ｐゴシック" panose="020B0600070205080204" pitchFamily="34" charset="-128"/>
              </a:rPr>
              <a:t>Файл может не  содержать тип данных, мы ожидаем</a:t>
            </a:r>
            <a:endParaRPr lang="en-US" altLang="ru-RU" sz="2400" dirty="0"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70000"/>
              </a:spcBef>
            </a:pP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en-US" altLang="ru-RU" sz="2400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IOException</a:t>
            </a:r>
            <a:r>
              <a:rPr lang="en-US" altLang="ru-RU" sz="2400" dirty="0">
                <a:ea typeface="ＭＳ Ｐゴシック" panose="020B0600070205080204" pitchFamily="34" charset="-128"/>
              </a:rPr>
              <a:t> </a:t>
            </a:r>
            <a:r>
              <a:rPr lang="ru-RU" altLang="ru-RU" sz="2400" dirty="0">
                <a:ea typeface="ＭＳ Ｐゴシック" panose="020B0600070205080204" pitchFamily="34" charset="-128"/>
              </a:rPr>
              <a:t>это проверяемое исключение</a:t>
            </a:r>
            <a:endParaRPr lang="en-US" altLang="ru-RU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65022652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990600" y="6324600"/>
            <a:ext cx="35052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/>
          </a:p>
        </p:txBody>
      </p:sp>
      <p:sp>
        <p:nvSpPr>
          <p:cNvPr id="69634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6858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6-</a:t>
            </a:r>
            <a:fld id="{A88197A4-4805-9A4F-BC84-F2665341D305}" type="slidenum">
              <a:rPr lang="en-US" sz="1800"/>
              <a:pPr eaLnBrk="1" hangingPunct="1"/>
              <a:t>9</a:t>
            </a:fld>
            <a:endParaRPr lang="en-US" sz="1800"/>
          </a:p>
        </p:txBody>
      </p:sp>
      <p:sp>
        <p:nvSpPr>
          <p:cNvPr id="103426" name="Rectangle 2"/>
          <p:cNvSpPr>
            <a:spLocks noGrp="1" noChangeArrowheads="1"/>
          </p:cNvSpPr>
          <p:nvPr>
            <p:ph type="title"/>
          </p:nvPr>
        </p:nvSpPr>
        <p:spPr>
          <a:xfrm>
            <a:off x="1701799" y="533403"/>
            <a:ext cx="7339013" cy="641022"/>
          </a:xfrm>
        </p:spPr>
        <p:txBody>
          <a:bodyPr/>
          <a:lstStyle/>
          <a:p>
            <a:pPr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Интерфейсы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3427" name="Text Box 3"/>
          <p:cNvSpPr txBox="1">
            <a:spLocks noChangeArrowheads="1"/>
          </p:cNvSpPr>
          <p:nvPr/>
        </p:nvSpPr>
        <p:spPr bwMode="auto">
          <a:xfrm>
            <a:off x="1447800" y="1074511"/>
            <a:ext cx="7696200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FF0000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public class </a:t>
            </a:r>
            <a:r>
              <a:rPr lang="en-US" sz="2000" b="1" dirty="0" err="1">
                <a:latin typeface="Courier New" charset="0"/>
                <a:cs typeface="+mn-cs"/>
              </a:rPr>
              <a:t>CanDo</a:t>
            </a:r>
            <a:r>
              <a:rPr lang="en-US" sz="2000" b="1" dirty="0">
                <a:latin typeface="Courier New" charset="0"/>
                <a:cs typeface="+mn-cs"/>
              </a:rPr>
              <a:t> implements Doable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{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public void </a:t>
            </a:r>
            <a:r>
              <a:rPr lang="en-US" sz="2000" b="1" dirty="0" err="1">
                <a:latin typeface="Courier New" charset="0"/>
                <a:cs typeface="+mn-cs"/>
              </a:rPr>
              <a:t>doThis</a:t>
            </a:r>
            <a:r>
              <a:rPr lang="en-US" sz="2000" b="1" dirty="0">
                <a:latin typeface="Courier New" charset="0"/>
                <a:cs typeface="+mn-cs"/>
              </a:rPr>
              <a:t> ()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{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   </a:t>
            </a:r>
            <a:r>
              <a:rPr lang="en-US" sz="2000" b="1" dirty="0">
                <a:solidFill>
                  <a:srgbClr val="008000"/>
                </a:solidFill>
                <a:latin typeface="Courier New" charset="0"/>
                <a:cs typeface="+mn-cs"/>
              </a:rPr>
              <a:t>//</a:t>
            </a:r>
            <a:r>
              <a:rPr lang="ru-RU" sz="2000" b="1" dirty="0">
                <a:solidFill>
                  <a:srgbClr val="008000"/>
                </a:solidFill>
                <a:latin typeface="Courier New" charset="0"/>
                <a:cs typeface="+mn-cs"/>
              </a:rPr>
              <a:t>что-либо делаем здесь</a:t>
            </a:r>
            <a:endParaRPr lang="en-US" sz="2000" b="1" dirty="0">
              <a:solidFill>
                <a:srgbClr val="008000"/>
              </a:solidFill>
              <a:latin typeface="Courier New" charset="0"/>
              <a:cs typeface="+mn-cs"/>
            </a:endParaRP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}</a:t>
            </a:r>
          </a:p>
          <a:p>
            <a:pPr>
              <a:defRPr/>
            </a:pPr>
            <a:endParaRPr lang="en-US" sz="2000" b="1" dirty="0">
              <a:latin typeface="Courier New" charset="0"/>
              <a:cs typeface="+mn-cs"/>
            </a:endParaRP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public void </a:t>
            </a:r>
            <a:r>
              <a:rPr lang="en-US" sz="2000" b="1" dirty="0" err="1">
                <a:latin typeface="Courier New" charset="0"/>
                <a:cs typeface="+mn-cs"/>
              </a:rPr>
              <a:t>doThat</a:t>
            </a:r>
            <a:r>
              <a:rPr lang="en-US" sz="2000" b="1" dirty="0">
                <a:latin typeface="Courier New" charset="0"/>
                <a:cs typeface="+mn-cs"/>
              </a:rPr>
              <a:t> ()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{</a:t>
            </a:r>
            <a:endParaRPr lang="ru-RU" sz="2000" b="1" dirty="0">
              <a:latin typeface="Courier New" charset="0"/>
              <a:cs typeface="+mn-cs"/>
            </a:endParaRPr>
          </a:p>
          <a:p>
            <a:pPr>
              <a:defRPr/>
            </a:pPr>
            <a:r>
              <a:rPr lang="ru-RU" sz="2000" b="1" dirty="0">
                <a:solidFill>
                  <a:srgbClr val="008000"/>
                </a:solidFill>
                <a:latin typeface="Courier New" charset="0"/>
              </a:rPr>
              <a:t>    //что-либо делаем здесь</a:t>
            </a:r>
            <a:endParaRPr lang="en-US" sz="2000" b="1" dirty="0">
              <a:solidFill>
                <a:srgbClr val="008000"/>
              </a:solidFill>
              <a:latin typeface="Courier New" charset="0"/>
            </a:endParaRPr>
          </a:p>
          <a:p>
            <a:pPr>
              <a:defRPr/>
            </a:pPr>
            <a:endParaRPr lang="en-US" sz="2000" b="1" dirty="0">
              <a:latin typeface="Courier New" charset="0"/>
              <a:cs typeface="+mn-cs"/>
            </a:endParaRP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   </a:t>
            </a:r>
            <a:r>
              <a:rPr lang="en-US" sz="2000" b="1" dirty="0">
                <a:solidFill>
                  <a:srgbClr val="008000"/>
                </a:solidFill>
                <a:latin typeface="Courier New" charset="0"/>
                <a:cs typeface="+mn-cs"/>
              </a:rPr>
              <a:t> </a:t>
            </a:r>
            <a:r>
              <a:rPr lang="en-US" sz="2000" b="1" dirty="0">
                <a:latin typeface="Courier New" charset="0"/>
                <a:cs typeface="+mn-cs"/>
              </a:rPr>
              <a:t>}</a:t>
            </a:r>
          </a:p>
          <a:p>
            <a:pPr>
              <a:defRPr/>
            </a:pPr>
            <a:endParaRPr lang="en-US" sz="2000" b="1" dirty="0">
              <a:latin typeface="Courier New" charset="0"/>
              <a:cs typeface="+mn-cs"/>
            </a:endParaRP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   </a:t>
            </a:r>
            <a:r>
              <a:rPr lang="en-US" sz="2000" b="1" dirty="0">
                <a:solidFill>
                  <a:srgbClr val="008000"/>
                </a:solidFill>
                <a:latin typeface="Courier New" charset="0"/>
                <a:cs typeface="+mn-cs"/>
              </a:rPr>
              <a:t>//</a:t>
            </a:r>
            <a:r>
              <a:rPr lang="ru-RU" sz="2000" b="1" dirty="0">
                <a:solidFill>
                  <a:srgbClr val="008000"/>
                </a:solidFill>
                <a:latin typeface="Courier New" charset="0"/>
                <a:cs typeface="+mn-cs"/>
              </a:rPr>
              <a:t>и так далее</a:t>
            </a:r>
            <a:r>
              <a:rPr lang="en-US" sz="2000" b="1" dirty="0">
                <a:solidFill>
                  <a:srgbClr val="008000"/>
                </a:solidFill>
                <a:latin typeface="Courier New" charset="0"/>
                <a:cs typeface="+mn-cs"/>
              </a:rPr>
              <a:t>…</a:t>
            </a:r>
          </a:p>
          <a:p>
            <a:pPr>
              <a:defRPr/>
            </a:pPr>
            <a:r>
              <a:rPr lang="en-US" sz="2000" b="1" dirty="0">
                <a:latin typeface="Courier New" charset="0"/>
                <a:cs typeface="+mn-cs"/>
              </a:rPr>
              <a:t>}</a:t>
            </a:r>
            <a:r>
              <a:rPr lang="ru-RU" sz="2000" b="1" dirty="0">
                <a:latin typeface="Courier New" charset="0"/>
                <a:cs typeface="+mn-cs"/>
              </a:rPr>
              <a:t> </a:t>
            </a:r>
            <a:endParaRPr lang="en-US" sz="2000" b="1" dirty="0">
              <a:latin typeface="Courier New" charset="0"/>
              <a:cs typeface="+mn-cs"/>
            </a:endParaRPr>
          </a:p>
        </p:txBody>
      </p:sp>
      <p:grpSp>
        <p:nvGrpSpPr>
          <p:cNvPr id="103428" name="Group 4"/>
          <p:cNvGrpSpPr>
            <a:grpSpLocks/>
          </p:cNvGrpSpPr>
          <p:nvPr/>
        </p:nvGrpSpPr>
        <p:grpSpPr bwMode="auto">
          <a:xfrm>
            <a:off x="5511800" y="1752600"/>
            <a:ext cx="3694113" cy="779463"/>
            <a:chOff x="3472" y="1296"/>
            <a:chExt cx="2327" cy="491"/>
          </a:xfrm>
        </p:grpSpPr>
        <p:sp>
          <p:nvSpPr>
            <p:cNvPr id="103429" name="Text Box 5"/>
            <p:cNvSpPr txBox="1">
              <a:spLocks noChangeArrowheads="1"/>
            </p:cNvSpPr>
            <p:nvPr/>
          </p:nvSpPr>
          <p:spPr bwMode="auto">
            <a:xfrm>
              <a:off x="3472" y="1535"/>
              <a:ext cx="2327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 anchor="ctr">
              <a:spAutoFit/>
            </a:bodyPr>
            <a:lstStyle/>
            <a:p>
              <a:pPr algn="ctr">
                <a:defRPr/>
              </a:pPr>
              <a:r>
                <a:rPr lang="en-US" sz="2000" b="1" dirty="0">
                  <a:cs typeface="+mn-cs"/>
                </a:rPr>
                <a:t>Implements</a:t>
              </a:r>
              <a:r>
                <a:rPr lang="ru-RU" sz="2000" b="1" dirty="0">
                  <a:cs typeface="+mn-cs"/>
                </a:rPr>
                <a:t> служебное слово</a:t>
              </a:r>
              <a:endParaRPr lang="en-US" dirty="0">
                <a:solidFill>
                  <a:schemeClr val="hlink"/>
                </a:solidFill>
                <a:cs typeface="+mn-cs"/>
              </a:endParaRPr>
            </a:p>
          </p:txBody>
        </p:sp>
        <p:sp>
          <p:nvSpPr>
            <p:cNvPr id="103430" name="Line 6"/>
            <p:cNvSpPr>
              <a:spLocks noChangeShapeType="1"/>
            </p:cNvSpPr>
            <p:nvPr/>
          </p:nvSpPr>
          <p:spPr bwMode="auto">
            <a:xfrm flipH="1" flipV="1">
              <a:off x="3648" y="1296"/>
              <a:ext cx="480" cy="192"/>
            </a:xfrm>
            <a:prstGeom prst="line">
              <a:avLst/>
            </a:prstGeom>
            <a:noFill/>
            <a:ln w="31750">
              <a:solidFill>
                <a:srgbClr val="FF0000"/>
              </a:solidFill>
              <a:round/>
              <a:headEnd type="none" w="sm" len="sm"/>
              <a:tailEnd type="triangle" w="lg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</p:grpSp>
      <p:grpSp>
        <p:nvGrpSpPr>
          <p:cNvPr id="103434" name="Group 10"/>
          <p:cNvGrpSpPr>
            <a:grpSpLocks/>
          </p:cNvGrpSpPr>
          <p:nvPr/>
        </p:nvGrpSpPr>
        <p:grpSpPr bwMode="auto">
          <a:xfrm>
            <a:off x="5638800" y="3346450"/>
            <a:ext cx="2932113" cy="1377950"/>
            <a:chOff x="3552" y="2108"/>
            <a:chExt cx="1847" cy="868"/>
          </a:xfrm>
        </p:grpSpPr>
        <p:sp>
          <p:nvSpPr>
            <p:cNvPr id="103432" name="Text Box 8"/>
            <p:cNvSpPr txBox="1">
              <a:spLocks noChangeArrowheads="1"/>
            </p:cNvSpPr>
            <p:nvPr/>
          </p:nvSpPr>
          <p:spPr bwMode="auto">
            <a:xfrm>
              <a:off x="3706" y="2108"/>
              <a:ext cx="1693" cy="8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ru-RU" sz="2000" b="1" dirty="0">
                  <a:solidFill>
                    <a:schemeClr val="hlink"/>
                  </a:solidFill>
                  <a:cs typeface="+mn-cs"/>
                </a:rPr>
                <a:t>У Каждого метод из </a:t>
              </a:r>
            </a:p>
            <a:p>
              <a:pPr algn="ctr">
                <a:defRPr/>
              </a:pPr>
              <a:r>
                <a:rPr lang="ru-RU" sz="2000" b="1" dirty="0">
                  <a:solidFill>
                    <a:schemeClr val="hlink"/>
                  </a:solidFill>
                  <a:cs typeface="+mn-cs"/>
                </a:rPr>
                <a:t>списка</a:t>
              </a:r>
            </a:p>
            <a:p>
              <a:pPr algn="ctr">
                <a:defRPr/>
              </a:pPr>
              <a:r>
                <a:rPr lang="ru-RU" sz="2000" b="1" dirty="0">
                  <a:solidFill>
                    <a:schemeClr val="hlink"/>
                  </a:solidFill>
                  <a:cs typeface="+mn-cs"/>
                </a:rPr>
                <a:t> </a:t>
              </a:r>
              <a:r>
                <a:rPr lang="en-US" sz="2000" b="1" dirty="0">
                  <a:solidFill>
                    <a:schemeClr val="hlink"/>
                  </a:solidFill>
                  <a:cs typeface="+mn-cs"/>
                </a:rPr>
                <a:t> </a:t>
              </a:r>
              <a:r>
                <a:rPr lang="en-US" sz="2000" b="1" dirty="0">
                  <a:cs typeface="+mn-cs"/>
                </a:rPr>
                <a:t>Doable</a:t>
              </a:r>
              <a:r>
                <a:rPr lang="en-US" sz="2000" b="1" dirty="0">
                  <a:solidFill>
                    <a:schemeClr val="hlink"/>
                  </a:solidFill>
                  <a:cs typeface="+mn-cs"/>
                </a:rPr>
                <a:t> </a:t>
              </a:r>
              <a:r>
                <a:rPr lang="ru-RU" sz="2000" b="1" dirty="0">
                  <a:solidFill>
                    <a:schemeClr val="hlink"/>
                  </a:solidFill>
                  <a:cs typeface="+mn-cs"/>
                </a:rPr>
                <a:t>есть</a:t>
              </a:r>
            </a:p>
            <a:p>
              <a:pPr algn="ctr">
                <a:defRPr/>
              </a:pPr>
              <a:r>
                <a:rPr lang="ru-RU" sz="2000" b="1" dirty="0">
                  <a:solidFill>
                    <a:schemeClr val="hlink"/>
                  </a:solidFill>
                  <a:cs typeface="+mn-cs"/>
                </a:rPr>
                <a:t> определение</a:t>
              </a:r>
              <a:endParaRPr lang="en-US" dirty="0">
                <a:solidFill>
                  <a:schemeClr val="hlink"/>
                </a:solidFill>
                <a:cs typeface="+mn-cs"/>
              </a:endParaRPr>
            </a:p>
          </p:txBody>
        </p:sp>
        <p:sp>
          <p:nvSpPr>
            <p:cNvPr id="103433" name="AutoShape 9"/>
            <p:cNvSpPr>
              <a:spLocks/>
            </p:cNvSpPr>
            <p:nvPr/>
          </p:nvSpPr>
          <p:spPr bwMode="auto">
            <a:xfrm>
              <a:off x="3552" y="2160"/>
              <a:ext cx="288" cy="816"/>
            </a:xfrm>
            <a:prstGeom prst="rightBrace">
              <a:avLst>
                <a:gd name="adj1" fmla="val 23611"/>
                <a:gd name="adj2" fmla="val 50000"/>
              </a:avLst>
            </a:prstGeom>
            <a:noFill/>
            <a:ln w="31750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4345012"/>
      </p:ext>
    </p:extLst>
  </p:cSld>
  <p:clrMapOvr>
    <a:masterClrMapping/>
  </p:clrMapOvr>
  <p:transition spd="med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3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3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27" grpId="0" autoUpdateAnimBg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1" name="Slide Number Placeholder 3">
            <a:extLst>
              <a:ext uri="{FF2B5EF4-FFF2-40B4-BE49-F238E27FC236}">
                <a16:creationId xmlns:a16="http://schemas.microsoft.com/office/drawing/2014/main" id="{86F68E76-5982-724E-9645-F0837B163DB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0" y="6551613"/>
            <a:ext cx="965200" cy="280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F149922-BDC1-9241-A5CC-E47F8B0FBF9B}" type="slidenum">
              <a:rPr lang="he-IL" altLang="ru-TR" sz="1200"/>
              <a:pPr/>
              <a:t>90</a:t>
            </a:fld>
            <a:endParaRPr lang="en-US" altLang="ru-TR" sz="1200"/>
          </a:p>
        </p:txBody>
      </p:sp>
      <p:sp>
        <p:nvSpPr>
          <p:cNvPr id="148482" name="Rectangle 2">
            <a:extLst>
              <a:ext uri="{FF2B5EF4-FFF2-40B4-BE49-F238E27FC236}">
                <a16:creationId xmlns:a16="http://schemas.microsoft.com/office/drawing/2014/main" id="{3A70BC09-1674-B947-B4B4-76C782B8EFE0}"/>
              </a:ext>
            </a:extLst>
          </p:cNvPr>
          <p:cNvSpPr>
            <a:spLocks noChangeArrowheads="1"/>
          </p:cNvSpPr>
          <p:nvPr/>
        </p:nvSpPr>
        <p:spPr bwMode="white">
          <a:xfrm>
            <a:off x="0" y="6138863"/>
            <a:ext cx="9144000" cy="71913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 defTabSz="912813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12813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12813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12813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12813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endParaRPr lang="he-IL" altLang="ru-TR"/>
          </a:p>
        </p:txBody>
      </p:sp>
      <p:sp>
        <p:nvSpPr>
          <p:cNvPr id="148483" name="Rectangle 12">
            <a:extLst>
              <a:ext uri="{FF2B5EF4-FFF2-40B4-BE49-F238E27FC236}">
                <a16:creationId xmlns:a16="http://schemas.microsoft.com/office/drawing/2014/main" id="{9EE5E92B-03BB-9945-B433-9F17DBA4ECFC}"/>
              </a:ext>
            </a:extLst>
          </p:cNvPr>
          <p:cNvSpPr>
            <a:spLocks noChangeArrowheads="1"/>
          </p:cNvSpPr>
          <p:nvPr/>
        </p:nvSpPr>
        <p:spPr bwMode="gray">
          <a:xfrm>
            <a:off x="-79375" y="-3175"/>
            <a:ext cx="3043238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 marL="3619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he-IL" altLang="ru-TR" sz="3600" b="1">
              <a:solidFill>
                <a:schemeClr val="bg1"/>
              </a:solidFill>
            </a:endParaRPr>
          </a:p>
        </p:txBody>
      </p:sp>
      <p:sp>
        <p:nvSpPr>
          <p:cNvPr id="148484" name="Rectangle 13">
            <a:extLst>
              <a:ext uri="{FF2B5EF4-FFF2-40B4-BE49-F238E27FC236}">
                <a16:creationId xmlns:a16="http://schemas.microsoft.com/office/drawing/2014/main" id="{D455D87E-79E0-E044-88D0-3165C97E61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950" y="1296988"/>
            <a:ext cx="8355013" cy="268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ts val="1500"/>
              </a:spcBef>
            </a:pPr>
            <a:endParaRPr lang="ru-TR" altLang="ru-TR" sz="1800">
              <a:solidFill>
                <a:srgbClr val="000000"/>
              </a:solidFill>
            </a:endParaRPr>
          </a:p>
        </p:txBody>
      </p:sp>
      <p:sp>
        <p:nvSpPr>
          <p:cNvPr id="148485" name="Text Box 22">
            <a:hlinkClick r:id="rId3"/>
            <a:extLst>
              <a:ext uri="{FF2B5EF4-FFF2-40B4-BE49-F238E27FC236}">
                <a16:creationId xmlns:a16="http://schemas.microsoft.com/office/drawing/2014/main" id="{8B5EF918-8F8E-8D47-9314-924318A001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94388" y="6138863"/>
            <a:ext cx="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endParaRPr lang="ru-TR" altLang="ru-TR" sz="2000" u="sng">
              <a:solidFill>
                <a:schemeClr val="accent1"/>
              </a:solidFill>
            </a:endParaRPr>
          </a:p>
        </p:txBody>
      </p:sp>
      <p:sp>
        <p:nvSpPr>
          <p:cNvPr id="148486" name="Rectangle 1">
            <a:extLst>
              <a:ext uri="{FF2B5EF4-FFF2-40B4-BE49-F238E27FC236}">
                <a16:creationId xmlns:a16="http://schemas.microsoft.com/office/drawing/2014/main" id="{44F84784-0B80-0640-8122-FFFC50F17B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875" y="-4763"/>
            <a:ext cx="7921625" cy="695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ct val="87000"/>
              </a:lnSpc>
              <a:spcBef>
                <a:spcPct val="0"/>
              </a:spcBef>
              <a:buClrTx/>
              <a:buSzTx/>
            </a:pPr>
            <a:r>
              <a:rPr lang="ru-RU" altLang="ru-TR" sz="4400">
                <a:solidFill>
                  <a:srgbClr val="000000"/>
                </a:solidFill>
              </a:rPr>
              <a:t>Материал для чтения</a:t>
            </a:r>
            <a:endParaRPr lang="en-US" altLang="ru-TR" sz="4400">
              <a:solidFill>
                <a:srgbClr val="00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1D0D3D7-E18E-5142-BDE8-A5408EFF7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5200" y="793750"/>
            <a:ext cx="7289800" cy="5624513"/>
          </a:xfrm>
          <a:prstGeom prst="rect">
            <a:avLst/>
          </a:prstGeom>
          <a:gradFill rotWithShape="1">
            <a:gsLst>
              <a:gs pos="0">
                <a:srgbClr val="E9E9F7"/>
              </a:gs>
              <a:gs pos="64999">
                <a:srgbClr val="C5C5E9"/>
              </a:gs>
              <a:gs pos="100000">
                <a:srgbClr val="ACACE1"/>
              </a:gs>
            </a:gsLst>
            <a:lin ang="5400000" scaled="1"/>
          </a:gradFill>
          <a:ln w="9525">
            <a:solidFill>
              <a:srgbClr val="29298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Symbol" pitchFamily="2" charset="2"/>
              <a:defRPr sz="2400">
                <a:solidFill>
                  <a:srgbClr val="4D4D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ts val="1500"/>
              </a:spcBef>
              <a:buFont typeface="Arial" panose="020B0604020202020204" pitchFamily="34" charset="0"/>
              <a:buAutoNum type="arabicPeriod"/>
            </a:pPr>
            <a:r>
              <a:rPr lang="en-US" altLang="ru-TR" sz="1600" dirty="0">
                <a:solidFill>
                  <a:schemeClr val="tx1"/>
                </a:solidFill>
                <a:hlinkClick r:id="rId4"/>
              </a:rPr>
              <a:t>http://ermak.cs.nstu.ru/flp/flp_book/2.8.html</a:t>
            </a:r>
            <a:endParaRPr lang="ru-RU" altLang="ru-TR" sz="1600" dirty="0">
              <a:solidFill>
                <a:schemeClr val="tx1"/>
              </a:solidFill>
            </a:endParaRPr>
          </a:p>
          <a:p>
            <a:pPr eaLnBrk="1" hangingPunct="1">
              <a:spcBef>
                <a:spcPts val="1500"/>
              </a:spcBef>
              <a:buFont typeface="Arial" panose="020B0604020202020204" pitchFamily="34" charset="0"/>
              <a:buAutoNum type="arabicPeriod"/>
            </a:pPr>
            <a:r>
              <a:rPr lang="en-US" altLang="ru-TR" sz="1600" dirty="0">
                <a:solidFill>
                  <a:schemeClr val="tx1"/>
                </a:solidFill>
              </a:rPr>
              <a:t>http://</a:t>
            </a:r>
            <a:r>
              <a:rPr lang="en-US" altLang="ru-TR" sz="1600" dirty="0" err="1">
                <a:solidFill>
                  <a:schemeClr val="tx1"/>
                </a:solidFill>
              </a:rPr>
              <a:t>www.tvd-home.ru</a:t>
            </a:r>
            <a:r>
              <a:rPr lang="en-US" altLang="ru-TR" sz="1600" dirty="0">
                <a:solidFill>
                  <a:schemeClr val="tx1"/>
                </a:solidFill>
              </a:rPr>
              <a:t>/recursion</a:t>
            </a:r>
            <a:endParaRPr lang="ru-RU" altLang="ru-TR" sz="1600" dirty="0">
              <a:solidFill>
                <a:schemeClr val="tx1"/>
              </a:solidFill>
            </a:endParaRPr>
          </a:p>
          <a:p>
            <a:pPr eaLnBrk="1" hangingPunct="1">
              <a:spcBef>
                <a:spcPts val="1500"/>
              </a:spcBef>
              <a:buFont typeface="Arial" panose="020B0604020202020204" pitchFamily="34" charset="0"/>
              <a:buAutoNum type="arabicPeriod"/>
            </a:pPr>
            <a:r>
              <a:rPr lang="ru-RU" altLang="ru-TR" sz="1600" dirty="0">
                <a:solidFill>
                  <a:schemeClr val="tx1"/>
                </a:solidFill>
              </a:rPr>
              <a:t>Нимейер, Патрик. Программирование на </a:t>
            </a:r>
            <a:r>
              <a:rPr lang="en-US" altLang="ru-TR" sz="1600" dirty="0">
                <a:solidFill>
                  <a:schemeClr val="tx1"/>
                </a:solidFill>
              </a:rPr>
              <a:t>Java / </a:t>
            </a:r>
            <a:r>
              <a:rPr lang="ru-RU" altLang="ru-TR" sz="1600" dirty="0">
                <a:solidFill>
                  <a:schemeClr val="tx1"/>
                </a:solidFill>
              </a:rPr>
              <a:t>Патрик Нимейер, </a:t>
            </a:r>
            <a:r>
              <a:rPr lang="ru-RU" altLang="ru-TR" sz="1600" dirty="0" err="1">
                <a:solidFill>
                  <a:schemeClr val="tx1"/>
                </a:solidFill>
              </a:rPr>
              <a:t>Дэниэл</a:t>
            </a:r>
            <a:r>
              <a:rPr lang="ru-RU" altLang="ru-TR" sz="1600" dirty="0">
                <a:solidFill>
                  <a:schemeClr val="tx1"/>
                </a:solidFill>
              </a:rPr>
              <a:t> </a:t>
            </a:r>
            <a:r>
              <a:rPr lang="ru-RU" altLang="ru-TR" sz="1600" dirty="0" err="1">
                <a:solidFill>
                  <a:schemeClr val="tx1"/>
                </a:solidFill>
              </a:rPr>
              <a:t>Леук</a:t>
            </a:r>
            <a:r>
              <a:rPr lang="en-US" altLang="ru-TR" sz="1600" dirty="0">
                <a:solidFill>
                  <a:schemeClr val="tx1"/>
                </a:solidFill>
              </a:rPr>
              <a:t>; [</a:t>
            </a:r>
            <a:r>
              <a:rPr lang="ru-RU" altLang="ru-TR" sz="1600" dirty="0">
                <a:solidFill>
                  <a:schemeClr val="tx1"/>
                </a:solidFill>
              </a:rPr>
              <a:t>пер. с англ. М.А. </a:t>
            </a:r>
            <a:r>
              <a:rPr lang="ru-RU" altLang="ru-TR" sz="1600" dirty="0" err="1">
                <a:solidFill>
                  <a:schemeClr val="tx1"/>
                </a:solidFill>
              </a:rPr>
              <a:t>Райтмана</a:t>
            </a:r>
            <a:r>
              <a:rPr lang="en-US" altLang="ru-TR" sz="1600" dirty="0">
                <a:solidFill>
                  <a:schemeClr val="tx1"/>
                </a:solidFill>
              </a:rPr>
              <a:t>]</a:t>
            </a:r>
            <a:r>
              <a:rPr lang="ru-RU" altLang="ru-TR" sz="1600" dirty="0">
                <a:solidFill>
                  <a:schemeClr val="tx1"/>
                </a:solidFill>
              </a:rPr>
              <a:t>. – Москва : </a:t>
            </a:r>
            <a:r>
              <a:rPr lang="ru-RU" altLang="ru-TR" sz="1600" dirty="0" err="1">
                <a:solidFill>
                  <a:schemeClr val="tx1"/>
                </a:solidFill>
              </a:rPr>
              <a:t>Эксмо</a:t>
            </a:r>
            <a:r>
              <a:rPr lang="ru-RU" altLang="ru-TR" sz="1600" dirty="0">
                <a:solidFill>
                  <a:schemeClr val="tx1"/>
                </a:solidFill>
              </a:rPr>
              <a:t>, 2014. – 1216 с.  </a:t>
            </a:r>
            <a:endParaRPr lang="en-US" altLang="ru-TR" sz="1600" dirty="0">
              <a:solidFill>
                <a:schemeClr val="tx1"/>
              </a:solidFill>
            </a:endParaRPr>
          </a:p>
          <a:p>
            <a:pPr eaLnBrk="1" hangingPunct="1">
              <a:spcBef>
                <a:spcPts val="1500"/>
              </a:spcBef>
              <a:buFont typeface="Arial" panose="020B0604020202020204" pitchFamily="34" charset="0"/>
              <a:buAutoNum type="arabicPeriod"/>
            </a:pPr>
            <a:r>
              <a:rPr lang="ru-RU" altLang="ru-TR" sz="1600" dirty="0" err="1">
                <a:solidFill>
                  <a:srgbClr val="000000"/>
                </a:solidFill>
              </a:rPr>
              <a:t>Шилдт</a:t>
            </a:r>
            <a:r>
              <a:rPr lang="ru-RU" altLang="ru-TR" sz="1600" dirty="0">
                <a:solidFill>
                  <a:srgbClr val="000000"/>
                </a:solidFill>
              </a:rPr>
              <a:t>, Г. </a:t>
            </a:r>
            <a:r>
              <a:rPr lang="en-US" altLang="ru-TR" sz="1600" dirty="0">
                <a:solidFill>
                  <a:srgbClr val="000000"/>
                </a:solidFill>
              </a:rPr>
              <a:t>Java 7- </a:t>
            </a:r>
            <a:r>
              <a:rPr lang="ru-RU" altLang="ru-TR" sz="1600" dirty="0">
                <a:solidFill>
                  <a:srgbClr val="000000"/>
                </a:solidFill>
              </a:rPr>
              <a:t>Полное руководство </a:t>
            </a:r>
            <a:r>
              <a:rPr lang="en-US" altLang="ru-TR" sz="1600" dirty="0">
                <a:solidFill>
                  <a:srgbClr val="000000"/>
                </a:solidFill>
              </a:rPr>
              <a:t>- 8th Edition</a:t>
            </a:r>
            <a:r>
              <a:rPr lang="ru-RU" altLang="ru-TR" sz="1600" dirty="0">
                <a:solidFill>
                  <a:srgbClr val="000000"/>
                </a:solidFill>
              </a:rPr>
              <a:t>. – М.: ООО «И.Д. Вильямс», 2012г. – 1104 с.</a:t>
            </a:r>
          </a:p>
          <a:p>
            <a:pPr eaLnBrk="1" hangingPunct="1">
              <a:spcBef>
                <a:spcPts val="1500"/>
              </a:spcBef>
              <a:buFont typeface="Arial" panose="020B0604020202020204" pitchFamily="34" charset="0"/>
              <a:buAutoNum type="arabicPeriod"/>
            </a:pPr>
            <a:r>
              <a:rPr lang="ru-RU" altLang="ru-TR" sz="1600" dirty="0" err="1">
                <a:solidFill>
                  <a:srgbClr val="000000"/>
                </a:solidFill>
              </a:rPr>
              <a:t>Хорстманн</a:t>
            </a:r>
            <a:r>
              <a:rPr lang="ru-RU" altLang="ru-TR" sz="1600" dirty="0">
                <a:solidFill>
                  <a:srgbClr val="000000"/>
                </a:solidFill>
              </a:rPr>
              <a:t>, К. </a:t>
            </a:r>
            <a:r>
              <a:rPr lang="en-US" altLang="ru-TR" sz="1600" dirty="0">
                <a:solidFill>
                  <a:srgbClr val="000000"/>
                </a:solidFill>
              </a:rPr>
              <a:t>Java 2. </a:t>
            </a:r>
            <a:r>
              <a:rPr lang="ru-RU" altLang="ru-TR" sz="1600" dirty="0">
                <a:solidFill>
                  <a:srgbClr val="000000"/>
                </a:solidFill>
              </a:rPr>
              <a:t>Библиотека профессионала. Том 1. Основы </a:t>
            </a:r>
            <a:r>
              <a:rPr lang="en-US" altLang="ru-TR" sz="1600" dirty="0">
                <a:solidFill>
                  <a:srgbClr val="000000"/>
                </a:solidFill>
              </a:rPr>
              <a:t>[</a:t>
            </a:r>
            <a:r>
              <a:rPr lang="ru-RU" altLang="ru-TR" sz="1600" dirty="0">
                <a:solidFill>
                  <a:srgbClr val="000000"/>
                </a:solidFill>
              </a:rPr>
              <a:t>Текст</a:t>
            </a:r>
            <a:r>
              <a:rPr lang="en-US" altLang="ru-TR" sz="1600" dirty="0">
                <a:solidFill>
                  <a:srgbClr val="000000"/>
                </a:solidFill>
              </a:rPr>
              <a:t>] / </a:t>
            </a:r>
            <a:r>
              <a:rPr lang="ru-RU" altLang="ru-TR" sz="1600" dirty="0">
                <a:solidFill>
                  <a:srgbClr val="000000"/>
                </a:solidFill>
              </a:rPr>
              <a:t>Кей </a:t>
            </a:r>
            <a:r>
              <a:rPr lang="ru-RU" altLang="ru-TR" sz="1600" dirty="0" err="1">
                <a:solidFill>
                  <a:srgbClr val="000000"/>
                </a:solidFill>
              </a:rPr>
              <a:t>Хорстманн</a:t>
            </a:r>
            <a:r>
              <a:rPr lang="ru-RU" altLang="ru-TR" sz="1600" dirty="0">
                <a:solidFill>
                  <a:srgbClr val="000000"/>
                </a:solidFill>
              </a:rPr>
              <a:t>, Гари </a:t>
            </a:r>
            <a:r>
              <a:rPr lang="ru-RU" altLang="ru-TR" sz="1600" dirty="0" err="1">
                <a:solidFill>
                  <a:srgbClr val="000000"/>
                </a:solidFill>
              </a:rPr>
              <a:t>Корнелл</a:t>
            </a:r>
            <a:r>
              <a:rPr lang="ru-RU" altLang="ru-TR" sz="1600" dirty="0">
                <a:solidFill>
                  <a:srgbClr val="000000"/>
                </a:solidFill>
              </a:rPr>
              <a:t>. – М. : Издательский дом «Вильямс», 2010 г. – 816 с.</a:t>
            </a:r>
          </a:p>
          <a:p>
            <a:pPr eaLnBrk="1" hangingPunct="1">
              <a:spcBef>
                <a:spcPts val="1500"/>
              </a:spcBef>
              <a:buFont typeface="Arial" panose="020B0604020202020204" pitchFamily="34" charset="0"/>
              <a:buAutoNum type="arabicPeriod"/>
            </a:pPr>
            <a:r>
              <a:rPr lang="ru-RU" altLang="ru-TR" sz="1600" dirty="0" err="1">
                <a:solidFill>
                  <a:srgbClr val="000000"/>
                </a:solidFill>
              </a:rPr>
              <a:t>Эккель</a:t>
            </a:r>
            <a:r>
              <a:rPr lang="ru-RU" altLang="ru-TR" sz="1600" dirty="0">
                <a:solidFill>
                  <a:srgbClr val="000000"/>
                </a:solidFill>
              </a:rPr>
              <a:t>, Б. Философия </a:t>
            </a:r>
            <a:r>
              <a:rPr lang="en-US" altLang="ru-TR" sz="1600" dirty="0">
                <a:solidFill>
                  <a:srgbClr val="000000"/>
                </a:solidFill>
              </a:rPr>
              <a:t>Java</a:t>
            </a:r>
            <a:r>
              <a:rPr lang="ru-RU" altLang="ru-TR" sz="1600" dirty="0">
                <a:solidFill>
                  <a:srgbClr val="000000"/>
                </a:solidFill>
              </a:rPr>
              <a:t> </a:t>
            </a:r>
            <a:r>
              <a:rPr lang="en-US" altLang="ru-TR" sz="1600" dirty="0">
                <a:solidFill>
                  <a:srgbClr val="000000"/>
                </a:solidFill>
              </a:rPr>
              <a:t>[</a:t>
            </a:r>
            <a:r>
              <a:rPr lang="ru-RU" altLang="ru-TR" sz="1600" dirty="0">
                <a:solidFill>
                  <a:srgbClr val="000000"/>
                </a:solidFill>
              </a:rPr>
              <a:t>Текст</a:t>
            </a:r>
            <a:r>
              <a:rPr lang="en-US" altLang="ru-TR" sz="1600" dirty="0">
                <a:solidFill>
                  <a:srgbClr val="000000"/>
                </a:solidFill>
              </a:rPr>
              <a:t>]</a:t>
            </a:r>
            <a:r>
              <a:rPr lang="ru-RU" altLang="ru-TR" sz="1600" dirty="0">
                <a:solidFill>
                  <a:srgbClr val="000000"/>
                </a:solidFill>
              </a:rPr>
              <a:t> / Брюс </a:t>
            </a:r>
            <a:r>
              <a:rPr lang="ru-RU" altLang="ru-TR" sz="1600" dirty="0" err="1">
                <a:solidFill>
                  <a:srgbClr val="000000"/>
                </a:solidFill>
              </a:rPr>
              <a:t>Эккель</a:t>
            </a:r>
            <a:r>
              <a:rPr lang="ru-RU" altLang="ru-TR" sz="1600" dirty="0">
                <a:solidFill>
                  <a:srgbClr val="000000"/>
                </a:solidFill>
              </a:rPr>
              <a:t>. – СПб. : Питер, 2011. – 640 с.</a:t>
            </a:r>
          </a:p>
          <a:p>
            <a:pPr eaLnBrk="1" hangingPunct="1">
              <a:spcBef>
                <a:spcPts val="1500"/>
              </a:spcBef>
              <a:buFont typeface="Arial" panose="020B0604020202020204" pitchFamily="34" charset="0"/>
              <a:buAutoNum type="arabicPeriod"/>
            </a:pPr>
            <a:r>
              <a:rPr lang="en-US" altLang="ru-TR" sz="1600" dirty="0" err="1">
                <a:solidFill>
                  <a:srgbClr val="000000"/>
                </a:solidFill>
              </a:rPr>
              <a:t>JavaSE</a:t>
            </a:r>
            <a:r>
              <a:rPr lang="en-US" altLang="ru-TR" sz="1600" dirty="0">
                <a:solidFill>
                  <a:srgbClr val="000000"/>
                </a:solidFill>
              </a:rPr>
              <a:t> at a Glance [</a:t>
            </a:r>
            <a:r>
              <a:rPr lang="ru-RU" altLang="ru-TR" sz="1600" dirty="0">
                <a:solidFill>
                  <a:srgbClr val="000000"/>
                </a:solidFill>
              </a:rPr>
              <a:t>Электронный ресурс</a:t>
            </a:r>
            <a:r>
              <a:rPr lang="en-US" altLang="ru-TR" sz="1600" dirty="0">
                <a:solidFill>
                  <a:srgbClr val="000000"/>
                </a:solidFill>
              </a:rPr>
              <a:t>]</a:t>
            </a:r>
            <a:r>
              <a:rPr lang="ru-RU" altLang="ru-TR" sz="1600" dirty="0">
                <a:solidFill>
                  <a:srgbClr val="000000"/>
                </a:solidFill>
              </a:rPr>
              <a:t>. – Режим доступа: </a:t>
            </a:r>
            <a:r>
              <a:rPr lang="en-US" altLang="ru-TR" sz="1600" dirty="0">
                <a:solidFill>
                  <a:srgbClr val="000000"/>
                </a:solidFill>
                <a:hlinkClick r:id="rId5"/>
              </a:rPr>
              <a:t>http://www.oracle.com/technetwork/java/javase/overview/index.html</a:t>
            </a:r>
            <a:r>
              <a:rPr lang="ru-RU" altLang="ru-TR" sz="1600" dirty="0">
                <a:solidFill>
                  <a:srgbClr val="000000"/>
                </a:solidFill>
              </a:rPr>
              <a:t>, дата доступа: </a:t>
            </a:r>
            <a:r>
              <a:rPr lang="en-US" altLang="ru-TR" sz="1600" dirty="0">
                <a:solidFill>
                  <a:srgbClr val="000000"/>
                </a:solidFill>
              </a:rPr>
              <a:t>19</a:t>
            </a:r>
            <a:r>
              <a:rPr lang="ru-RU" altLang="ru-TR" sz="1600" dirty="0">
                <a:solidFill>
                  <a:srgbClr val="000000"/>
                </a:solidFill>
              </a:rPr>
              <a:t>.</a:t>
            </a:r>
            <a:r>
              <a:rPr lang="en-US" altLang="ru-TR" sz="1600" dirty="0">
                <a:solidFill>
                  <a:srgbClr val="000000"/>
                </a:solidFill>
              </a:rPr>
              <a:t>02</a:t>
            </a:r>
            <a:r>
              <a:rPr lang="ru-RU" altLang="ru-TR" sz="1600" dirty="0">
                <a:solidFill>
                  <a:srgbClr val="000000"/>
                </a:solidFill>
              </a:rPr>
              <a:t>.201</a:t>
            </a:r>
            <a:r>
              <a:rPr lang="en-US" altLang="ru-TR" sz="1600" dirty="0">
                <a:solidFill>
                  <a:srgbClr val="000000"/>
                </a:solidFill>
              </a:rPr>
              <a:t>6</a:t>
            </a:r>
            <a:r>
              <a:rPr lang="ru-RU" altLang="ru-TR" sz="1600" dirty="0">
                <a:solidFill>
                  <a:srgbClr val="000000"/>
                </a:solidFill>
              </a:rPr>
              <a:t>.</a:t>
            </a:r>
            <a:endParaRPr lang="en-US" altLang="ru-TR" sz="1600" dirty="0">
              <a:solidFill>
                <a:srgbClr val="000000"/>
              </a:solidFill>
            </a:endParaRPr>
          </a:p>
          <a:p>
            <a:pPr eaLnBrk="1" hangingPunct="1">
              <a:spcBef>
                <a:spcPts val="1500"/>
              </a:spcBef>
              <a:buFont typeface="Arial" panose="020B0604020202020204" pitchFamily="34" charset="0"/>
              <a:buAutoNum type="arabicPeriod"/>
            </a:pPr>
            <a:r>
              <a:rPr lang="en-US" altLang="ru-TR" sz="1600" dirty="0" err="1">
                <a:solidFill>
                  <a:srgbClr val="000000"/>
                </a:solidFill>
              </a:rPr>
              <a:t>JavaSE</a:t>
            </a:r>
            <a:r>
              <a:rPr lang="en-US" altLang="ru-TR" sz="1600" dirty="0">
                <a:solidFill>
                  <a:srgbClr val="000000"/>
                </a:solidFill>
              </a:rPr>
              <a:t> APIs &amp; Documentation [</a:t>
            </a:r>
            <a:r>
              <a:rPr lang="ru-RU" altLang="ru-TR" sz="1600" dirty="0">
                <a:solidFill>
                  <a:srgbClr val="000000"/>
                </a:solidFill>
              </a:rPr>
              <a:t>Электронный ресурс</a:t>
            </a:r>
            <a:r>
              <a:rPr lang="en-US" altLang="ru-TR" sz="1600" dirty="0">
                <a:solidFill>
                  <a:srgbClr val="000000"/>
                </a:solidFill>
              </a:rPr>
              <a:t>]</a:t>
            </a:r>
            <a:r>
              <a:rPr lang="ru-RU" altLang="ru-TR" sz="1600" dirty="0">
                <a:solidFill>
                  <a:srgbClr val="000000"/>
                </a:solidFill>
              </a:rPr>
              <a:t>. – Режим доступа</a:t>
            </a:r>
            <a:r>
              <a:rPr lang="en-US" altLang="ru-TR" sz="1600" dirty="0">
                <a:solidFill>
                  <a:srgbClr val="000000"/>
                </a:solidFill>
              </a:rPr>
              <a:t> </a:t>
            </a:r>
            <a:r>
              <a:rPr lang="en-US" altLang="ru-TR" sz="1600" dirty="0">
                <a:solidFill>
                  <a:srgbClr val="000000"/>
                </a:solidFill>
                <a:hlinkClick r:id="rId6"/>
              </a:rPr>
              <a:t>http://docs.oracle.com/javase/8</a:t>
            </a:r>
            <a:r>
              <a:rPr lang="en-US" altLang="ru-TR" sz="1600" dirty="0">
                <a:solidFill>
                  <a:srgbClr val="000000"/>
                </a:solidFill>
              </a:rPr>
              <a:t>/</a:t>
            </a:r>
            <a:r>
              <a:rPr lang="ru-RU" altLang="ru-TR" sz="1600" dirty="0">
                <a:solidFill>
                  <a:srgbClr val="000000"/>
                </a:solidFill>
              </a:rPr>
              <a:t>, дата доступа: </a:t>
            </a:r>
            <a:r>
              <a:rPr lang="en-US" altLang="ru-TR" sz="1600" dirty="0">
                <a:solidFill>
                  <a:srgbClr val="000000"/>
                </a:solidFill>
              </a:rPr>
              <a:t>19</a:t>
            </a:r>
            <a:r>
              <a:rPr lang="ru-RU" altLang="ru-TR" sz="1600" dirty="0">
                <a:solidFill>
                  <a:srgbClr val="000000"/>
                </a:solidFill>
              </a:rPr>
              <a:t>.</a:t>
            </a:r>
            <a:r>
              <a:rPr lang="en-US" altLang="ru-TR" sz="1600" dirty="0">
                <a:solidFill>
                  <a:srgbClr val="000000"/>
                </a:solidFill>
              </a:rPr>
              <a:t>02</a:t>
            </a:r>
            <a:r>
              <a:rPr lang="ru-RU" altLang="ru-TR" sz="1600" dirty="0">
                <a:solidFill>
                  <a:srgbClr val="000000"/>
                </a:solidFill>
              </a:rPr>
              <a:t>.201</a:t>
            </a:r>
            <a:r>
              <a:rPr lang="en-US" altLang="ru-TR" sz="1600" dirty="0">
                <a:solidFill>
                  <a:srgbClr val="000000"/>
                </a:solidFill>
              </a:rPr>
              <a:t>6</a:t>
            </a:r>
            <a:r>
              <a:rPr lang="ru-RU" altLang="ru-TR" sz="1600" dirty="0">
                <a:solidFill>
                  <a:srgbClr val="000000"/>
                </a:solidFill>
              </a:rPr>
              <a:t>.</a:t>
            </a:r>
            <a:endParaRPr lang="en-US" altLang="ru-TR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428921"/>
      </p:ext>
    </p:extLst>
  </p:cSld>
  <p:clrMapOvr>
    <a:masterClrMapping/>
  </p:clrMapOvr>
  <p:transition>
    <p:cut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7F4DA-B60D-8A41-8102-CE3380316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TR" dirty="0"/>
              <a:t>Приложения примеры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E12CD5-7FC4-CD4E-B785-D69C53E36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TR"/>
          </a:p>
        </p:txBody>
      </p:sp>
    </p:spTree>
    <p:extLst>
      <p:ext uri="{BB962C8B-B14F-4D97-AF65-F5344CB8AC3E}">
        <p14:creationId xmlns:p14="http://schemas.microsoft.com/office/powerpoint/2010/main" val="102189903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74638"/>
            <a:ext cx="8382000" cy="563562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ru-RU" b="1" dirty="0">
                <a:solidFill>
                  <a:schemeClr val="accent1">
                    <a:lumMod val="75000"/>
                  </a:schemeClr>
                </a:solidFill>
              </a:rPr>
              <a:t>Пример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RationalNumber.java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3299" name="Rectangle 3"/>
          <p:cNvSpPr>
            <a:spLocks noGrp="1" noChangeArrowheads="1"/>
          </p:cNvSpPr>
          <p:nvPr>
            <p:ph idx="1"/>
          </p:nvPr>
        </p:nvSpPr>
        <p:spPr>
          <a:xfrm>
            <a:off x="165100" y="838200"/>
            <a:ext cx="8750300" cy="60198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public class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RationalNumber</a:t>
            </a:r>
            <a:r>
              <a:rPr lang="en-US" altLang="ru-RU" sz="1600" b="1" dirty="0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  private int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numerator;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</a:t>
            </a: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private int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denominator;</a:t>
            </a:r>
            <a:endParaRPr altLang="ru-RU" sz="1600" b="1" noProof="1">
              <a:solidFill>
                <a:srgbClr val="008000"/>
              </a:solidFill>
              <a:latin typeface="Courier New" charset="0"/>
              <a:ea typeface="ＭＳ Ｐゴシック" charset="-128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   </a:t>
            </a: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public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RationalNumber (</a:t>
            </a: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int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numer,</a:t>
            </a: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int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denom)</a:t>
            </a:r>
            <a:r>
              <a:rPr lang="en-US" altLang="ru-RU" sz="1600" b="1" dirty="0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    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if (denom == 0)</a:t>
            </a:r>
            <a:r>
              <a:rPr lang="en-US" altLang="ru-RU" sz="1600" b="1" dirty="0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</a:t>
            </a:r>
            <a:r>
              <a:rPr lang="en-US" altLang="ru-RU" sz="1600" b="1" dirty="0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//</a:t>
            </a:r>
            <a:r>
              <a:rPr lang="ru-RU" altLang="ru-RU" sz="1600" b="1" dirty="0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проверяем если делитель 0</a:t>
            </a:r>
            <a:endParaRPr altLang="ru-RU" sz="1600" b="1" noProof="1">
              <a:solidFill>
                <a:srgbClr val="008000"/>
              </a:solidFill>
              <a:latin typeface="Courier New" charset="0"/>
              <a:ea typeface="ＭＳ Ｐゴシック" charset="-128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      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denom = 1</a:t>
            </a: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     </a:t>
            </a:r>
            <a:r>
              <a:rPr altLang="ru-RU" sz="1600" b="1" noProof="1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// позволяет numerator "хранить" знак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     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if (denom &lt; 0)</a:t>
            </a:r>
            <a:r>
              <a:rPr lang="en-US" altLang="ru-RU" sz="1600" b="1" dirty="0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   numer = numer * -1;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   denom = denom * -1;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numerator = numer;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denominator = denom;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reduce();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600" b="1" dirty="0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  </a:t>
            </a: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public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RationalNumber reciprocal ()</a:t>
            </a:r>
            <a:r>
              <a:rPr lang="en-US" altLang="ru-RU" sz="1600" b="1" dirty="0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   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return </a:t>
            </a: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new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RationalNumber</a:t>
            </a: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(denominator, numerator);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  }</a:t>
            </a:r>
            <a:endParaRPr lang="en-US" altLang="ru-RU" sz="1600" b="1" dirty="0">
              <a:solidFill>
                <a:srgbClr val="0000FF"/>
              </a:solidFill>
              <a:latin typeface="Courier New" charset="0"/>
              <a:ea typeface="ＭＳ Ｐゴシック" charset="-128"/>
            </a:endParaRPr>
          </a:p>
        </p:txBody>
      </p:sp>
      <p:sp>
        <p:nvSpPr>
          <p:cNvPr id="54274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239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ru-RU" sz="1800"/>
              <a:t>6-</a:t>
            </a:r>
            <a:fld id="{017CB6D8-6BEA-EF4A-A482-9B1F1CA82B26}" type="slidenum">
              <a:rPr lang="en-US" altLang="ru-RU" sz="1800"/>
              <a:pPr eaLnBrk="1" hangingPunct="1"/>
              <a:t>92</a:t>
            </a:fld>
            <a:endParaRPr lang="en-US" altLang="ru-RU" sz="1800"/>
          </a:p>
        </p:txBody>
      </p:sp>
      <p:sp>
        <p:nvSpPr>
          <p:cNvPr id="183301" name="Rectangle 5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5257800" y="3276600"/>
            <a:ext cx="3886200" cy="2895600"/>
          </a:xfrm>
          <a:prstGeom prst="rect">
            <a:avLst/>
          </a:prstGeom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400" noProof="1">
                <a:solidFill>
                  <a:srgbClr val="008000"/>
                </a:solidFill>
                <a:cs typeface="+mn-cs"/>
              </a:rPr>
              <a:t> </a:t>
            </a:r>
            <a:endParaRPr lang="en-US" sz="1400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1395947"/>
      </p:ext>
    </p:extLst>
  </p:cSld>
  <p:clrMapOvr>
    <a:masterClrMapping/>
  </p:clrMapOvr>
  <p:transition spd="med">
    <p:wheel spokes="1"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RationalNumber.java</a:t>
            </a:r>
          </a:p>
        </p:txBody>
      </p:sp>
      <p:sp>
        <p:nvSpPr>
          <p:cNvPr id="196611" name="Rectangle 3"/>
          <p:cNvSpPr>
            <a:spLocks noGrp="1" noChangeArrowheads="1"/>
          </p:cNvSpPr>
          <p:nvPr>
            <p:ph idx="1"/>
          </p:nvPr>
        </p:nvSpPr>
        <p:spPr>
          <a:xfrm>
            <a:off x="196850" y="883728"/>
            <a:ext cx="8750300" cy="5821872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FF"/>
                </a:solidFill>
                <a:latin typeface="Courier New"/>
                <a:cs typeface="Courier New"/>
              </a:rPr>
              <a:t>public </a:t>
            </a:r>
            <a:r>
              <a:rPr sz="1800" b="1" noProof="1">
                <a:solidFill>
                  <a:srgbClr val="008080"/>
                </a:solidFill>
                <a:latin typeface="Courier New"/>
                <a:cs typeface="Courier New"/>
              </a:rPr>
              <a:t>String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toString ()</a:t>
            </a:r>
            <a:r>
              <a:rPr lang="en-US" sz="1800" b="1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{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String result;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if (numerator == 0)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   result = "0";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else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   if (denominator == 1)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      result = numerator + </a:t>
            </a:r>
            <a:r>
              <a:rPr sz="1800" b="1" noProof="1">
                <a:solidFill>
                  <a:srgbClr val="008000"/>
                </a:solidFill>
                <a:latin typeface="Courier New"/>
                <a:cs typeface="Courier New"/>
              </a:rPr>
              <a:t>""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   else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      result = numerator + </a:t>
            </a:r>
            <a:r>
              <a:rPr sz="1800" b="1" noProof="1">
                <a:solidFill>
                  <a:srgbClr val="008000"/>
                </a:solidFill>
                <a:latin typeface="Courier New"/>
                <a:cs typeface="Courier New"/>
              </a:rPr>
              <a:t>"/"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+ </a:t>
            </a:r>
            <a:r>
              <a:rPr lang="en-US" sz="1800" b="1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denominator;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return result;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FF"/>
                </a:solidFill>
                <a:latin typeface="Courier New"/>
                <a:cs typeface="Courier New"/>
              </a:rPr>
              <a:t>  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  <a:endParaRPr lang="en-US" sz="1800" b="1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FF"/>
                </a:solidFill>
                <a:latin typeface="Courier New"/>
                <a:cs typeface="Courier New"/>
              </a:rPr>
              <a:t>public int </a:t>
            </a:r>
            <a:r>
              <a:rPr sz="1800" b="1" noProof="1">
                <a:solidFill>
                  <a:schemeClr val="tx1"/>
                </a:solidFill>
                <a:latin typeface="Courier New"/>
                <a:cs typeface="Courier New"/>
              </a:rPr>
              <a:t>getNumerator ()</a:t>
            </a:r>
            <a:r>
              <a:rPr lang="en-US" sz="1800" b="1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sz="1800" b="1" noProof="1">
                <a:solidFill>
                  <a:schemeClr val="tx1"/>
                </a:solidFill>
                <a:latin typeface="Courier New"/>
                <a:cs typeface="Courier New"/>
              </a:rPr>
              <a:t>{</a:t>
            </a:r>
            <a:r>
              <a:rPr lang="en-US" sz="1800" b="1" dirty="0">
                <a:solidFill>
                  <a:schemeClr val="tx1"/>
                </a:solidFill>
                <a:latin typeface="Courier New"/>
                <a:cs typeface="Courier New"/>
              </a:rPr>
              <a:t>   </a:t>
            </a:r>
            <a:r>
              <a:rPr sz="1800" b="1" noProof="1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endParaRPr lang="en-US" sz="1800" b="1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chemeClr val="tx1"/>
                </a:solidFill>
                <a:latin typeface="Courier New"/>
                <a:cs typeface="Courier New"/>
              </a:rPr>
              <a:t>	</a:t>
            </a:r>
            <a:r>
              <a:rPr sz="1800" b="1" noProof="1">
                <a:solidFill>
                  <a:schemeClr val="tx1"/>
                </a:solidFill>
                <a:latin typeface="Courier New"/>
                <a:cs typeface="Courier New"/>
              </a:rPr>
              <a:t>return numerator;</a:t>
            </a:r>
            <a:r>
              <a:rPr lang="en-US" sz="1800" b="1" dirty="0">
                <a:solidFill>
                  <a:schemeClr val="tx1"/>
                </a:solidFill>
                <a:latin typeface="Courier New"/>
                <a:cs typeface="Courier New"/>
              </a:rPr>
              <a:t>   </a:t>
            </a:r>
            <a:r>
              <a:rPr sz="1800" b="1" noProof="1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endParaRPr lang="en-US" sz="1800" b="1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chemeClr val="tx1"/>
                </a:solidFill>
                <a:latin typeface="Courier New"/>
                <a:cs typeface="Courier New"/>
              </a:rPr>
              <a:t>}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FF"/>
                </a:solidFill>
                <a:latin typeface="Courier New"/>
                <a:cs typeface="Courier New"/>
              </a:rPr>
              <a:t>public int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getDenominator ()  {      </a:t>
            </a:r>
            <a:endParaRPr lang="en-US" sz="1800" b="1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rgbClr val="000000"/>
                </a:solidFill>
                <a:latin typeface="Courier New"/>
                <a:cs typeface="Courier New"/>
              </a:rPr>
              <a:t>    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return denominator;</a:t>
            </a:r>
            <a:r>
              <a:rPr lang="en-US" sz="1800" b="1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  <a:endParaRPr lang="en-US" sz="1800" b="1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55298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239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ru-RU" sz="1800"/>
              <a:t>6-</a:t>
            </a:r>
            <a:fld id="{4979663B-E4E3-BA4A-87F9-8807B98DFA28}" type="slidenum">
              <a:rPr lang="en-US" altLang="ru-RU" sz="1800"/>
              <a:pPr eaLnBrk="1" hangingPunct="1"/>
              <a:t>93</a:t>
            </a:fld>
            <a:endParaRPr lang="en-US" altLang="ru-RU" sz="1800"/>
          </a:p>
        </p:txBody>
      </p:sp>
    </p:spTree>
    <p:extLst>
      <p:ext uri="{BB962C8B-B14F-4D97-AF65-F5344CB8AC3E}">
        <p14:creationId xmlns:p14="http://schemas.microsoft.com/office/powerpoint/2010/main" val="4288674666"/>
      </p:ext>
    </p:extLst>
  </p:cSld>
  <p:clrMapOvr>
    <a:masterClrMapping/>
  </p:clrMapOvr>
  <p:transition spd="med">
    <p:wheel spokes="1"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RationalNumber.java</a:t>
            </a:r>
          </a:p>
        </p:txBody>
      </p:sp>
      <p:sp>
        <p:nvSpPr>
          <p:cNvPr id="188419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990600"/>
            <a:ext cx="8382000" cy="57150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noProof="1">
                <a:solidFill>
                  <a:srgbClr val="008000"/>
                </a:solidFill>
                <a:ea typeface="ＭＳ Ｐゴシック" charset="-128"/>
              </a:rPr>
              <a:t> </a:t>
            </a:r>
            <a:r>
              <a:rPr lang="en-US" altLang="ru-RU" sz="1800" dirty="0">
                <a:solidFill>
                  <a:srgbClr val="008000"/>
                </a:solidFill>
                <a:ea typeface="ＭＳ Ｐゴシック" charset="-128"/>
              </a:rPr>
              <a:t> </a:t>
            </a:r>
            <a:r>
              <a:rPr lang="en-US" altLang="ru-RU" sz="1800" b="1" dirty="0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 </a:t>
            </a:r>
            <a:r>
              <a:rPr altLang="ru-RU" sz="1600" b="1" noProof="1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// сложение рационального числа с рациональным числом передаваемым как параметр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</a:t>
            </a:r>
            <a:r>
              <a:rPr altLang="ru-RU" sz="1600" b="1" noProof="1">
                <a:solidFill>
                  <a:srgbClr val="000090"/>
                </a:solidFill>
                <a:latin typeface="Courier New" charset="0"/>
                <a:ea typeface="ＭＳ Ｐゴシック" charset="-128"/>
              </a:rPr>
              <a:t>public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RationalNumber add (RationalNumber op2)  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</a:t>
            </a:r>
            <a:r>
              <a:rPr altLang="ru-RU" sz="1600" b="1" noProof="1">
                <a:solidFill>
                  <a:srgbClr val="000090"/>
                </a:solidFill>
                <a:latin typeface="Courier New" charset="0"/>
                <a:ea typeface="ＭＳ Ｐゴシック" charset="-128"/>
              </a:rPr>
              <a:t>int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commonDenominator = denominator * op2.getDenominator();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</a:t>
            </a:r>
            <a:r>
              <a:rPr altLang="ru-RU" sz="1600" b="1" noProof="1">
                <a:solidFill>
                  <a:srgbClr val="000090"/>
                </a:solidFill>
                <a:latin typeface="Courier New" charset="0"/>
                <a:ea typeface="ＭＳ Ｐゴシック" charset="-128"/>
              </a:rPr>
              <a:t>int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numerator1 = numerator * op2.getDenominator();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</a:t>
            </a:r>
            <a:r>
              <a:rPr altLang="ru-RU" sz="1600" b="1" noProof="1">
                <a:solidFill>
                  <a:srgbClr val="000090"/>
                </a:solidFill>
                <a:latin typeface="Courier New" charset="0"/>
                <a:ea typeface="ＭＳ Ｐゴシック" charset="-128"/>
              </a:rPr>
              <a:t>  int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numerator2 = op2.getNumerator() * denominator;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</a:t>
            </a:r>
            <a:r>
              <a:rPr altLang="ru-RU" sz="1600" b="1" noProof="1">
                <a:solidFill>
                  <a:srgbClr val="000090"/>
                </a:solidFill>
                <a:latin typeface="Courier New" charset="0"/>
                <a:ea typeface="ＭＳ Ｐゴシック" charset="-128"/>
              </a:rPr>
              <a:t>   int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sum = numerator1 + numerator2;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return </a:t>
            </a:r>
            <a:r>
              <a:rPr altLang="ru-RU" sz="1600" b="1" noProof="1">
                <a:solidFill>
                  <a:srgbClr val="000090"/>
                </a:solidFill>
                <a:latin typeface="Courier New" charset="0"/>
                <a:ea typeface="ＭＳ Ｐゴシック" charset="-128"/>
              </a:rPr>
              <a:t>new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RationalNumber (sum, commonDenominator);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600" b="1" dirty="0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</a:t>
            </a:r>
            <a:r>
              <a:rPr altLang="ru-RU" sz="1600" b="1" noProof="1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// вычитание рационального числа с рациональным числом передаваемым как параметр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90"/>
                </a:solidFill>
                <a:latin typeface="Courier New" charset="0"/>
                <a:ea typeface="ＭＳ Ｐゴシック" charset="-128"/>
              </a:rPr>
              <a:t>public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RationalNumber subtract (RationalNumber op2)</a:t>
            </a:r>
            <a:r>
              <a:rPr lang="en-US" altLang="ru-RU" sz="1600" b="1" dirty="0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</a:t>
            </a:r>
            <a:r>
              <a:rPr altLang="ru-RU" sz="1600" b="1" noProof="1">
                <a:solidFill>
                  <a:srgbClr val="000090"/>
                </a:solidFill>
                <a:latin typeface="Courier New" charset="0"/>
                <a:ea typeface="ＭＳ Ｐゴシック" charset="-128"/>
              </a:rPr>
              <a:t>int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commonDenominator = denominator * op2.getDenominator();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int numerator1 = numerator * op2.getDenominator();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int numerator2 = op2.getNumerator() * denominator;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int difference = numerator1 - numerator2;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return </a:t>
            </a:r>
            <a:r>
              <a:rPr altLang="ru-RU" sz="1600" b="1" noProof="1">
                <a:solidFill>
                  <a:srgbClr val="000090"/>
                </a:solidFill>
                <a:latin typeface="Courier New" charset="0"/>
                <a:ea typeface="ＭＳ Ｐゴシック" charset="-128"/>
              </a:rPr>
              <a:t>new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RationalNumber (difference, commonDenominator);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}</a:t>
            </a:r>
            <a:endParaRPr lang="en-US" altLang="ru-RU" sz="1600" b="1" dirty="0">
              <a:solidFill>
                <a:srgbClr val="000000"/>
              </a:solidFill>
              <a:latin typeface="Courier New" charset="0"/>
              <a:ea typeface="ＭＳ Ｐゴシック" charset="-128"/>
            </a:endParaRPr>
          </a:p>
        </p:txBody>
      </p:sp>
      <p:sp>
        <p:nvSpPr>
          <p:cNvPr id="56322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239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ru-RU" sz="1800"/>
              <a:t>6-</a:t>
            </a:r>
            <a:fld id="{6A3BAD4D-453D-FF4D-9D11-C53B5AB36B0D}" type="slidenum">
              <a:rPr lang="en-US" altLang="ru-RU" sz="1800"/>
              <a:pPr eaLnBrk="1" hangingPunct="1"/>
              <a:t>94</a:t>
            </a:fld>
            <a:endParaRPr lang="en-US" altLang="ru-RU" sz="1800"/>
          </a:p>
        </p:txBody>
      </p:sp>
    </p:spTree>
    <p:extLst>
      <p:ext uri="{BB962C8B-B14F-4D97-AF65-F5344CB8AC3E}">
        <p14:creationId xmlns:p14="http://schemas.microsoft.com/office/powerpoint/2010/main" val="1648032089"/>
      </p:ext>
    </p:extLst>
  </p:cSld>
  <p:clrMapOvr>
    <a:masterClrMapping/>
  </p:clrMapOvr>
  <p:transition spd="med">
    <p:wheel spokes="1"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50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RationalNumber.java</a:t>
            </a:r>
          </a:p>
        </p:txBody>
      </p:sp>
      <p:sp>
        <p:nvSpPr>
          <p:cNvPr id="1853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66800"/>
            <a:ext cx="8229600" cy="4525963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85000" lnSpcReduction="20000"/>
          </a:bodyPr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public </a:t>
            </a:r>
            <a:r>
              <a:rPr altLang="ru-RU" sz="1800" b="1" noProof="1">
                <a:solidFill>
                  <a:schemeClr val="tx1"/>
                </a:solidFill>
                <a:latin typeface="Courier New" charset="0"/>
                <a:ea typeface="ＭＳ Ｐゴシック" charset="-128"/>
              </a:rPr>
              <a:t>RationalNumber multiply (RationalNumber op2)  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     int </a:t>
            </a: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numer = numerator * op2.getNumerator();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     int </a:t>
            </a: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denom = denominator * op2.getDenominator();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return </a:t>
            </a:r>
            <a:r>
              <a:rPr altLang="ru-RU" sz="18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new</a:t>
            </a: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RationalNumber (numer, denom);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   // Делим умножением на перевернутое второе рациональное число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public </a:t>
            </a: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RationalNumber divide (RationalNumber op2)  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return multiply (op2.reciprocal());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}</a:t>
            </a:r>
            <a:r>
              <a:rPr altLang="ru-RU" sz="1800" b="1" noProof="1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// проверка на равенство, возвращаем - результат сравнения.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  </a:t>
            </a:r>
            <a:r>
              <a:rPr altLang="ru-RU" sz="1800" b="1" noProof="1">
                <a:solidFill>
                  <a:srgbClr val="0000FF"/>
                </a:solidFill>
                <a:latin typeface="Courier New" charset="0"/>
                <a:ea typeface="ＭＳ Ｐゴシック" charset="-128"/>
              </a:rPr>
              <a:t>public boolean </a:t>
            </a: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equals (</a:t>
            </a:r>
            <a:r>
              <a:rPr lang="en-US" altLang="ru-RU" sz="1800" b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</a:t>
            </a: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RationalNumber op2)</a:t>
            </a:r>
            <a:r>
              <a:rPr lang="en-US" altLang="ru-RU" sz="1800" b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</a:t>
            </a: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return ( numerator == op2.getNumerator() &amp;&amp;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         denominator == op2.getDenominator() 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00"/>
                </a:solidFill>
                <a:ea typeface="ＭＳ Ｐゴシック" charset="-128"/>
              </a:rPr>
              <a:t>  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800" b="1" noProof="1">
                <a:solidFill>
                  <a:srgbClr val="0000FF"/>
                </a:solidFill>
                <a:ea typeface="ＭＳ Ｐゴシック" charset="-128"/>
              </a:rPr>
              <a:t>   </a:t>
            </a:r>
            <a:endParaRPr lang="en-US" altLang="ru-RU" sz="1800" b="1">
              <a:solidFill>
                <a:srgbClr val="0000FF"/>
              </a:solidFill>
              <a:ea typeface="ＭＳ Ｐゴシック" charset="-128"/>
            </a:endParaRPr>
          </a:p>
        </p:txBody>
      </p:sp>
      <p:sp>
        <p:nvSpPr>
          <p:cNvPr id="57346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239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ru-RU" sz="1800"/>
              <a:t>6-</a:t>
            </a:r>
            <a:fld id="{AB1C4DC7-113B-D446-89D9-763855058516}" type="slidenum">
              <a:rPr lang="en-US" altLang="ru-RU" sz="1800"/>
              <a:pPr eaLnBrk="1" hangingPunct="1"/>
              <a:t>95</a:t>
            </a:fld>
            <a:endParaRPr lang="en-US" altLang="ru-RU" sz="1800"/>
          </a:p>
        </p:txBody>
      </p:sp>
    </p:spTree>
    <p:extLst>
      <p:ext uri="{BB962C8B-B14F-4D97-AF65-F5344CB8AC3E}">
        <p14:creationId xmlns:p14="http://schemas.microsoft.com/office/powerpoint/2010/main" val="2944831883"/>
      </p:ext>
    </p:extLst>
  </p:cSld>
  <p:clrMapOvr>
    <a:masterClrMapping/>
  </p:clrMapOvr>
  <p:transition spd="med">
    <p:wheel spokes="1"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RationalNumber.java</a:t>
            </a:r>
          </a:p>
        </p:txBody>
      </p:sp>
      <p:sp>
        <p:nvSpPr>
          <p:cNvPr id="186371" name="Rectangle 3"/>
          <p:cNvSpPr>
            <a:spLocks noGrp="1" noChangeArrowheads="1"/>
          </p:cNvSpPr>
          <p:nvPr>
            <p:ph idx="1"/>
          </p:nvPr>
        </p:nvSpPr>
        <p:spPr>
          <a:xfrm>
            <a:off x="241300" y="838200"/>
            <a:ext cx="8750300" cy="58674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 dirty="0">
                <a:solidFill>
                  <a:srgbClr val="008000"/>
                </a:solidFill>
                <a:ea typeface="ＭＳ Ｐゴシック" charset="-128"/>
              </a:rPr>
              <a:t> </a:t>
            </a:r>
            <a:r>
              <a:rPr lang="en-US" altLang="ru-RU" sz="1800" b="1" dirty="0">
                <a:solidFill>
                  <a:srgbClr val="000000"/>
                </a:solidFill>
                <a:ea typeface="ＭＳ Ｐゴシック" charset="-128"/>
              </a:rPr>
              <a:t> </a:t>
            </a:r>
            <a:r>
              <a:rPr altLang="ru-RU" sz="1800" b="1" noProof="1">
                <a:solidFill>
                  <a:srgbClr val="008000"/>
                </a:solidFill>
                <a:ea typeface="ＭＳ Ｐゴシック" charset="-128"/>
              </a:rPr>
              <a:t> </a:t>
            </a:r>
            <a:r>
              <a:rPr altLang="ru-RU" sz="1600" b="1" noProof="1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//  Уменьшаем рациональное число, деля как числитель, так и знаменатель на наибольший общий делитель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private void reduce ()  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if (numerator != 0)     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   int common = gcd (Math.abs(numerator), denominator);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   numerator = numerator / common;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   denominator = denominator / common;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600" b="1" dirty="0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</a:t>
            </a:r>
            <a:r>
              <a:rPr altLang="ru-RU" sz="1600" b="1" noProof="1">
                <a:solidFill>
                  <a:srgbClr val="008000"/>
                </a:solidFill>
                <a:latin typeface="Courier New" charset="0"/>
                <a:ea typeface="ＭＳ Ｐゴシック" charset="-128"/>
              </a:rPr>
              <a:t>// Вычисляет и возвращает наибольший общий делитель для двух положительных параметров  Используется алгоритм Евклида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600" b="1" dirty="0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private int gcd (int num1, int num2)</a:t>
            </a:r>
            <a:r>
              <a:rPr lang="en-US" altLang="ru-RU" sz="1600" b="1" dirty="0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</a:t>
            </a: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while (num1 != num2)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   if (num1 &gt; num2)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      num1 = num1 - num2;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   else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      num2 = num2 - num1;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   return num1;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altLang="ru-RU" sz="1600" b="1" noProof="1">
                <a:solidFill>
                  <a:srgbClr val="000000"/>
                </a:solidFill>
                <a:latin typeface="Courier New" charset="0"/>
                <a:ea typeface="ＭＳ Ｐゴシック" charset="-128"/>
              </a:rPr>
              <a:t>   }}</a:t>
            </a:r>
            <a:endParaRPr lang="en-US" altLang="ru-RU" sz="1600" b="1" dirty="0">
              <a:solidFill>
                <a:srgbClr val="000000"/>
              </a:solidFill>
              <a:latin typeface="Courier New" charset="0"/>
              <a:ea typeface="ＭＳ Ｐゴシック" charset="-128"/>
            </a:endParaRPr>
          </a:p>
        </p:txBody>
      </p:sp>
      <p:sp>
        <p:nvSpPr>
          <p:cNvPr id="5837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239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ru-RU" sz="1800"/>
              <a:t>6-</a:t>
            </a:r>
            <a:fld id="{5DD96290-92CB-5149-A6F4-026F1BCDBB57}" type="slidenum">
              <a:rPr lang="en-US" altLang="ru-RU" sz="1800"/>
              <a:pPr eaLnBrk="1" hangingPunct="1"/>
              <a:t>96</a:t>
            </a:fld>
            <a:endParaRPr lang="en-US" altLang="ru-RU" sz="1800"/>
          </a:p>
        </p:txBody>
      </p:sp>
    </p:spTree>
    <p:extLst>
      <p:ext uri="{BB962C8B-B14F-4D97-AF65-F5344CB8AC3E}">
        <p14:creationId xmlns:p14="http://schemas.microsoft.com/office/powerpoint/2010/main" val="1303026139"/>
      </p:ext>
    </p:extLst>
  </p:cSld>
  <p:clrMapOvr>
    <a:masterClrMapping/>
  </p:clrMapOvr>
  <p:transition spd="med">
    <p:wheel spokes="1"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>
                <a:cs typeface="+mj-cs"/>
              </a:rPr>
              <a:t>RationalTester.java</a:t>
            </a:r>
            <a:endParaRPr lang="en-US" dirty="0"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660400"/>
            <a:ext cx="8763000" cy="61976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FF"/>
                </a:solidFill>
                <a:latin typeface="Courier New"/>
                <a:cs typeface="Courier New"/>
              </a:rPr>
              <a:t>public class </a:t>
            </a:r>
            <a:r>
              <a:rPr sz="1800" b="1" noProof="1">
                <a:solidFill>
                  <a:schemeClr val="tx1"/>
                </a:solidFill>
                <a:latin typeface="Courier New"/>
                <a:cs typeface="Courier New"/>
              </a:rPr>
              <a:t>RationalTester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chemeClr val="tx1"/>
                </a:solidFill>
                <a:latin typeface="Courier New"/>
                <a:cs typeface="Courier New"/>
              </a:rPr>
              <a:t>{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en-US" sz="1800" b="1" dirty="0">
                <a:solidFill>
                  <a:srgbClr val="0000FF"/>
                </a:solidFill>
                <a:latin typeface="Courier New"/>
                <a:cs typeface="Courier New"/>
              </a:rPr>
              <a:t>  </a:t>
            </a:r>
            <a:r>
              <a:rPr sz="1800" b="1" noProof="1">
                <a:solidFill>
                  <a:srgbClr val="0000FF"/>
                </a:solidFill>
                <a:latin typeface="Courier New"/>
                <a:cs typeface="Courier New"/>
              </a:rPr>
              <a:t>public static void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main (String[] args)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8080"/>
                </a:solidFill>
                <a:latin typeface="Courier New"/>
                <a:cs typeface="Courier New"/>
              </a:rPr>
              <a:t>  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RationalNumber r1 = new RationalNumber (6, 8);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RationalNumber r2 = new RationalNumber (1, 3);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RationalNumber r3, r4, r5, r6, r7;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endParaRPr sz="1800" b="1" noProof="1">
              <a:solidFill>
                <a:srgbClr val="000000"/>
              </a:solidFill>
              <a:latin typeface="Courier New"/>
              <a:cs typeface="Courier New"/>
            </a:endParaRP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System.out.println (</a:t>
            </a:r>
            <a:r>
              <a:rPr sz="1800" b="1" noProof="1">
                <a:solidFill>
                  <a:srgbClr val="008000"/>
                </a:solidFill>
                <a:latin typeface="Courier New"/>
                <a:cs typeface="Courier New"/>
              </a:rPr>
              <a:t>"First rational number: " </a:t>
            </a:r>
            <a:endParaRPr lang="ru-RU" sz="1800" b="1" noProof="1">
              <a:solidFill>
                <a:srgbClr val="008000"/>
              </a:solidFill>
              <a:latin typeface="Courier New"/>
              <a:cs typeface="Courier New"/>
            </a:endParaRP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sz="1800" b="1" noProof="1">
                <a:solidFill>
                  <a:srgbClr val="008000"/>
                </a:solidFill>
                <a:latin typeface="Courier New"/>
                <a:cs typeface="Courier New"/>
              </a:rPr>
              <a:t> </a:t>
            </a:r>
            <a:r>
              <a:rPr lang="ru-RU" sz="1800" b="1" noProof="1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+ r1);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800000"/>
                </a:solidFill>
                <a:latin typeface="Courier New"/>
                <a:cs typeface="Courier New"/>
              </a:rPr>
              <a:t>     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System.out.println (</a:t>
            </a:r>
            <a:r>
              <a:rPr sz="1800" b="1" noProof="1">
                <a:solidFill>
                  <a:srgbClr val="008000"/>
                </a:solidFill>
                <a:latin typeface="Courier New"/>
                <a:cs typeface="Courier New"/>
              </a:rPr>
              <a:t>"Second rational number: " </a:t>
            </a:r>
            <a:r>
              <a:rPr lang="ru-RU" sz="1800" b="1" noProof="1">
                <a:solidFill>
                  <a:srgbClr val="008000"/>
                </a:solidFill>
                <a:latin typeface="Courier New"/>
                <a:cs typeface="Courier New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sz="1800" b="1" noProof="1">
                <a:solidFill>
                  <a:srgbClr val="000000"/>
                </a:solidFill>
                <a:latin typeface="Courier New"/>
                <a:cs typeface="Courier New"/>
              </a:rPr>
              <a:t>  + </a:t>
            </a:r>
            <a:r>
              <a:rPr sz="1800" b="1" noProof="1">
                <a:solidFill>
                  <a:schemeClr val="tx1"/>
                </a:solidFill>
                <a:latin typeface="Courier New"/>
                <a:cs typeface="Courier New"/>
              </a:rPr>
              <a:t>r2);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endParaRPr sz="1800" b="1" noProof="1">
              <a:solidFill>
                <a:schemeClr val="tx1"/>
              </a:solidFill>
              <a:latin typeface="Courier New"/>
              <a:cs typeface="Courier New"/>
            </a:endParaRP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chemeClr val="tx1"/>
                </a:solidFill>
                <a:latin typeface="Courier New"/>
                <a:cs typeface="Courier New"/>
              </a:rPr>
              <a:t>      if (r1.equals(r2))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FF"/>
                </a:solidFill>
                <a:latin typeface="Courier New"/>
                <a:cs typeface="Courier New"/>
              </a:rPr>
              <a:t>        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System.out.println (</a:t>
            </a:r>
            <a:r>
              <a:rPr sz="1800" b="1" noProof="1">
                <a:solidFill>
                  <a:srgbClr val="008000"/>
                </a:solidFill>
                <a:latin typeface="Courier New"/>
                <a:cs typeface="Courier New"/>
              </a:rPr>
              <a:t>"r1 and r2 are equal."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);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800000"/>
                </a:solidFill>
                <a:latin typeface="Courier New"/>
                <a:cs typeface="Courier New"/>
              </a:rPr>
              <a:t>      </a:t>
            </a: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else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sz="1800" b="1" noProof="1">
                <a:solidFill>
                  <a:srgbClr val="000000"/>
                </a:solidFill>
                <a:latin typeface="Courier New"/>
                <a:cs typeface="Courier New"/>
              </a:rPr>
              <a:t>         System.out.println (</a:t>
            </a:r>
            <a:r>
              <a:rPr sz="1800" b="1" noProof="1">
                <a:solidFill>
                  <a:srgbClr val="008000"/>
                </a:solidFill>
                <a:latin typeface="Courier New"/>
                <a:cs typeface="Courier New"/>
              </a:rPr>
              <a:t>"r1 and r2 are NOT equal."</a:t>
            </a:r>
            <a:r>
              <a:rPr sz="1800" b="1" noProof="1">
                <a:solidFill>
                  <a:schemeClr val="tx1"/>
                </a:solidFill>
                <a:latin typeface="Courier New"/>
                <a:cs typeface="Courier New"/>
              </a:rPr>
              <a:t>);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endParaRPr sz="1800" noProof="1">
              <a:solidFill>
                <a:srgbClr val="800000"/>
              </a:solidFill>
            </a:endParaRP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endParaRPr lang="en-US" sz="2000" dirty="0">
              <a:solidFill>
                <a:srgbClr val="800000"/>
              </a:solidFill>
            </a:endParaRPr>
          </a:p>
        </p:txBody>
      </p:sp>
      <p:sp>
        <p:nvSpPr>
          <p:cNvPr id="59394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239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ru-RU" sz="1800"/>
              <a:t>6-</a:t>
            </a:r>
            <a:fld id="{1CBC9341-6A78-F546-A129-A67EF6FDC003}" type="slidenum">
              <a:rPr lang="en-US" altLang="ru-RU" sz="1800"/>
              <a:pPr eaLnBrk="1" hangingPunct="1"/>
              <a:t>97</a:t>
            </a:fld>
            <a:endParaRPr lang="en-US" altLang="ru-RU" sz="1800"/>
          </a:p>
        </p:txBody>
      </p:sp>
    </p:spTree>
    <p:extLst>
      <p:ext uri="{BB962C8B-B14F-4D97-AF65-F5344CB8AC3E}">
        <p14:creationId xmlns:p14="http://schemas.microsoft.com/office/powerpoint/2010/main" val="2580943748"/>
      </p:ext>
    </p:extLst>
  </p:cSld>
  <p:clrMapOvr>
    <a:masterClrMapping/>
  </p:clrMapOvr>
  <p:transition spd="med">
    <p:wheel spokes="1"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>
                <a:cs typeface="+mj-cs"/>
              </a:rPr>
              <a:t>RationalTester.java</a:t>
            </a:r>
            <a:endParaRPr lang="en-US" dirty="0">
              <a:cs typeface="+mj-cs"/>
            </a:endParaRPr>
          </a:p>
        </p:txBody>
      </p:sp>
      <p:sp>
        <p:nvSpPr>
          <p:cNvPr id="201731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143000"/>
            <a:ext cx="8305800" cy="4983163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noProof="1">
                <a:solidFill>
                  <a:srgbClr val="800000"/>
                </a:solidFill>
              </a:rPr>
              <a:t> </a:t>
            </a:r>
            <a:r>
              <a:rPr lang="en-US" sz="2000" dirty="0">
                <a:solidFill>
                  <a:srgbClr val="800000"/>
                </a:solidFill>
              </a:rPr>
              <a:t>   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ru-RU" sz="2000" dirty="0">
                <a:solidFill>
                  <a:srgbClr val="000000"/>
                </a:solidFill>
              </a:rPr>
              <a:t>       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r3 = r1.reciprocal();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      System.out.println (</a:t>
            </a:r>
            <a:r>
              <a:rPr sz="2000" b="1" noProof="1">
                <a:solidFill>
                  <a:srgbClr val="008000"/>
                </a:solidFill>
                <a:latin typeface="Courier New"/>
                <a:cs typeface="Courier New"/>
              </a:rPr>
              <a:t>"The reciprocal of r1 is: "</a:t>
            </a: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 + r3);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endParaRPr sz="2000" b="1" noProof="1">
              <a:solidFill>
                <a:srgbClr val="000000"/>
              </a:solidFill>
              <a:latin typeface="Courier New"/>
              <a:cs typeface="Courier New"/>
            </a:endParaRP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b="1" noProof="1">
                <a:solidFill>
                  <a:srgbClr val="800000"/>
                </a:solidFill>
                <a:latin typeface="Courier New"/>
                <a:cs typeface="Courier New"/>
              </a:rPr>
              <a:t>     </a:t>
            </a: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 r4 = r1.add(r2);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      r5 = r1.subtract(r2);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      r6 = r1.multiply(r2);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      r7 = r1.divide(r2);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endParaRPr sz="2000" b="1" noProof="1">
              <a:solidFill>
                <a:srgbClr val="000000"/>
              </a:solidFill>
              <a:latin typeface="Courier New"/>
              <a:cs typeface="Courier New"/>
            </a:endParaRP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      System.out.println (</a:t>
            </a:r>
            <a:r>
              <a:rPr sz="2000" b="1" noProof="1">
                <a:solidFill>
                  <a:srgbClr val="008000"/>
                </a:solidFill>
                <a:latin typeface="Courier New"/>
                <a:cs typeface="Courier New"/>
              </a:rPr>
              <a:t>"r1 + r2: " </a:t>
            </a: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+ r4);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      System.out.println (</a:t>
            </a:r>
            <a:r>
              <a:rPr sz="2000" b="1" noProof="1">
                <a:solidFill>
                  <a:srgbClr val="008000"/>
                </a:solidFill>
                <a:latin typeface="Courier New"/>
                <a:cs typeface="Courier New"/>
              </a:rPr>
              <a:t>"r1 - r2: " </a:t>
            </a: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+ r5);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      System.out.println (</a:t>
            </a:r>
            <a:r>
              <a:rPr sz="2000" b="1" noProof="1">
                <a:solidFill>
                  <a:srgbClr val="008000"/>
                </a:solidFill>
                <a:latin typeface="Courier New"/>
                <a:cs typeface="Courier New"/>
              </a:rPr>
              <a:t>"r1 * r2: " </a:t>
            </a: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+ r6);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      System.out.println ("r1 / r2: " + r7);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b="1" noProof="1">
                <a:solidFill>
                  <a:srgbClr val="000000"/>
                </a:solidFill>
                <a:latin typeface="Courier New"/>
                <a:cs typeface="Courier New"/>
              </a:rPr>
              <a:t>   }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sz="2000" b="1" noProof="1">
                <a:solidFill>
                  <a:schemeClr val="tx1"/>
                </a:solidFill>
                <a:latin typeface="Courier New"/>
                <a:cs typeface="Courier New"/>
              </a:rPr>
              <a:t>}</a:t>
            </a:r>
            <a:endParaRPr lang="en-US" sz="2000" b="1" dirty="0">
              <a:solidFill>
                <a:schemeClr val="tx1"/>
              </a:solidFill>
              <a:latin typeface="Courier New"/>
              <a:cs typeface="Courier New"/>
            </a:endParaRPr>
          </a:p>
        </p:txBody>
      </p:sp>
      <p:sp>
        <p:nvSpPr>
          <p:cNvPr id="60418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239000" y="6324600"/>
            <a:ext cx="1905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ru-RU" sz="1800"/>
              <a:t>6-</a:t>
            </a:r>
            <a:fld id="{6D486FDC-266F-AA4C-93D4-24EC5379571F}" type="slidenum">
              <a:rPr lang="en-US" altLang="ru-RU" sz="1800"/>
              <a:pPr eaLnBrk="1" hangingPunct="1"/>
              <a:t>98</a:t>
            </a:fld>
            <a:endParaRPr lang="en-US" altLang="ru-RU" sz="1800"/>
          </a:p>
        </p:txBody>
      </p:sp>
    </p:spTree>
    <p:extLst>
      <p:ext uri="{BB962C8B-B14F-4D97-AF65-F5344CB8AC3E}">
        <p14:creationId xmlns:p14="http://schemas.microsoft.com/office/powerpoint/2010/main" val="3478465864"/>
      </p:ext>
    </p:extLst>
  </p:cSld>
  <p:clrMapOvr>
    <a:masterClrMapping/>
  </p:clrMapOvr>
  <p:transition spd="med">
    <p:wheel spokes="1"/>
  </p:transition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2509</TotalTime>
  <Words>7927</Words>
  <Application>Microsoft Macintosh PowerPoint</Application>
  <PresentationFormat>Экран (4:3)</PresentationFormat>
  <Paragraphs>1073</Paragraphs>
  <Slides>98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98</vt:i4>
      </vt:variant>
    </vt:vector>
  </HeadingPairs>
  <TitlesOfParts>
    <vt:vector size="113" baseType="lpstr">
      <vt:lpstr>Arial</vt:lpstr>
      <vt:lpstr>Calibri</vt:lpstr>
      <vt:lpstr>Calibri Light</vt:lpstr>
      <vt:lpstr>Courier</vt:lpstr>
      <vt:lpstr>Courier New</vt:lpstr>
      <vt:lpstr>Impact</vt:lpstr>
      <vt:lpstr>Monotype Sorts</vt:lpstr>
      <vt:lpstr>Palatino</vt:lpstr>
      <vt:lpstr>PT Sans</vt:lpstr>
      <vt:lpstr>StarSymbol</vt:lpstr>
      <vt:lpstr>Symbol</vt:lpstr>
      <vt:lpstr>Times</vt:lpstr>
      <vt:lpstr>Times-Roman</vt:lpstr>
      <vt:lpstr>Wingdings</vt:lpstr>
      <vt:lpstr>Специальное оформление</vt:lpstr>
      <vt:lpstr> Лекция 3 Введение в алгоритмы и структуры данных реального времени</vt:lpstr>
      <vt:lpstr>Презентация PowerPoint</vt:lpstr>
      <vt:lpstr>Тема лекции:</vt:lpstr>
      <vt:lpstr>План лекции</vt:lpstr>
      <vt:lpstr>Правило наследования Java</vt:lpstr>
      <vt:lpstr>Интерфейсы в Java</vt:lpstr>
      <vt:lpstr>Интерфейсы</vt:lpstr>
      <vt:lpstr>Интерфейсы</vt:lpstr>
      <vt:lpstr>Интерфейсы</vt:lpstr>
      <vt:lpstr>Интерфейсы</vt:lpstr>
      <vt:lpstr>Интерфейсы</vt:lpstr>
      <vt:lpstr>Интерфейсы</vt:lpstr>
      <vt:lpstr>Интерфейсные ссылки и наследование</vt:lpstr>
      <vt:lpstr>Интерфейсные ссылки и наследование</vt:lpstr>
      <vt:lpstr>Класс Object</vt:lpstr>
      <vt:lpstr>Методы класса Object</vt:lpstr>
      <vt:lpstr>Клонирование объектов</vt:lpstr>
      <vt:lpstr>Простое клонирование объектов</vt:lpstr>
      <vt:lpstr>Особенности клонирования</vt:lpstr>
      <vt:lpstr>Глубокое клонирование объектов</vt:lpstr>
      <vt:lpstr>Проверка объектов на равенство</vt:lpstr>
      <vt:lpstr>Равенство объектов</vt:lpstr>
      <vt:lpstr>Равенство объектов</vt:lpstr>
      <vt:lpstr>Хэш-код объекта</vt:lpstr>
      <vt:lpstr>Хэш-код объекта</vt:lpstr>
      <vt:lpstr>Структура данных: список</vt:lpstr>
      <vt:lpstr>Структура данных: список</vt:lpstr>
      <vt:lpstr>Структура данных: список</vt:lpstr>
      <vt:lpstr>Структура данных: список</vt:lpstr>
      <vt:lpstr>Обход последовательного связанного списка</vt:lpstr>
      <vt:lpstr>Обмен узлов в последовательном связанном  списке, оканчивающимся на null</vt:lpstr>
      <vt:lpstr>Примеры: Связанный список</vt:lpstr>
      <vt:lpstr>Примеры: Связанный список</vt:lpstr>
      <vt:lpstr>Пример: связанный список </vt:lpstr>
      <vt:lpstr>Исключения</vt:lpstr>
      <vt:lpstr>Исключения в Java</vt:lpstr>
      <vt:lpstr>Исключения</vt:lpstr>
      <vt:lpstr>Исключения Java</vt:lpstr>
      <vt:lpstr>Иерархия исключений в Java</vt:lpstr>
      <vt:lpstr>Исключения Java</vt:lpstr>
      <vt:lpstr>Исключения Java</vt:lpstr>
      <vt:lpstr>Обработка исключений в Java</vt:lpstr>
      <vt:lpstr>Обработка исключений</vt:lpstr>
      <vt:lpstr>Служебные слова </vt:lpstr>
      <vt:lpstr>Исключения Java</vt:lpstr>
      <vt:lpstr>Исключения Java</vt:lpstr>
      <vt:lpstr>Иерархия исключений в Java</vt:lpstr>
      <vt:lpstr>Пример: вычисление площади треугольника</vt:lpstr>
      <vt:lpstr>Пример: вычисление площади треугольника</vt:lpstr>
      <vt:lpstr>Пример: вычисление площади треугольника</vt:lpstr>
      <vt:lpstr>Пример: вычисление площади треугольника</vt:lpstr>
      <vt:lpstr>Пример: вычисление площади треугольника</vt:lpstr>
      <vt:lpstr>Пример обработки исключения</vt:lpstr>
      <vt:lpstr>Обработка исключений</vt:lpstr>
      <vt:lpstr>Выражение try</vt:lpstr>
      <vt:lpstr>Пример try</vt:lpstr>
      <vt:lpstr>Выражение try</vt:lpstr>
      <vt:lpstr>Выражение try</vt:lpstr>
      <vt:lpstr>Выражение try: результат выполнения</vt:lpstr>
      <vt:lpstr>Cлужебное слово finally</vt:lpstr>
      <vt:lpstr>Распространение исключений</vt:lpstr>
      <vt:lpstr>Пример распространение исключений</vt:lpstr>
      <vt:lpstr>Пример распространение исключений</vt:lpstr>
      <vt:lpstr>Пример распространение исключений</vt:lpstr>
      <vt:lpstr>Пример распространение исключений</vt:lpstr>
      <vt:lpstr>Пример распространение исключений</vt:lpstr>
      <vt:lpstr>Иерархия классов исключений</vt:lpstr>
      <vt:lpstr>Иерархия классов исключений</vt:lpstr>
      <vt:lpstr>Иерархия классов исключений</vt:lpstr>
      <vt:lpstr>Иерархия классов исключений</vt:lpstr>
      <vt:lpstr>Проверяемые или контролируемыe Exceptions</vt:lpstr>
      <vt:lpstr>Пример использования throws </vt:lpstr>
      <vt:lpstr>Пример использования throws </vt:lpstr>
      <vt:lpstr>Непроверяемые или неконтролируемые  Exceptions</vt:lpstr>
      <vt:lpstr>Непроверяемые или неконтролируемые  Exceptions</vt:lpstr>
      <vt:lpstr>Непроверяемые или неконтролируемые  Exceptions</vt:lpstr>
      <vt:lpstr>Непроверяемые или неконтролируемые  Exceptions</vt:lpstr>
      <vt:lpstr>Непроверяемые или неконтролируемые  Exceptions</vt:lpstr>
      <vt:lpstr>Непроверяемые или неконтролируемые  Exceptions</vt:lpstr>
      <vt:lpstr>Непроверяемые или неконтролируемые  Exceptions</vt:lpstr>
      <vt:lpstr>Непроверяемые или неконтролируемые  Exceptions</vt:lpstr>
      <vt:lpstr>Выражение throw</vt:lpstr>
      <vt:lpstr>Пример использования выражения throw</vt:lpstr>
      <vt:lpstr>Пример использования выражения throw</vt:lpstr>
      <vt:lpstr>Пример использования выражения throw</vt:lpstr>
      <vt:lpstr>Пример выражение throw</vt:lpstr>
      <vt:lpstr>I/O исключения</vt:lpstr>
      <vt:lpstr>Стандартные I/O</vt:lpstr>
      <vt:lpstr>Класс IOException</vt:lpstr>
      <vt:lpstr>Презентация PowerPoint</vt:lpstr>
      <vt:lpstr>Приложения примеры</vt:lpstr>
      <vt:lpstr>Пример RationalNumber.java</vt:lpstr>
      <vt:lpstr>RationalNumber.java</vt:lpstr>
      <vt:lpstr>RationalNumber.java</vt:lpstr>
      <vt:lpstr>RationalNumber.java</vt:lpstr>
      <vt:lpstr>RationalNumber.java</vt:lpstr>
      <vt:lpstr>RationalTester.java</vt:lpstr>
      <vt:lpstr>RationalTester.java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программирование</dc:title>
  <dc:creator>Leonid</dc:creator>
  <cp:lastModifiedBy>Microsoft Office User</cp:lastModifiedBy>
  <cp:revision>237</cp:revision>
  <dcterms:created xsi:type="dcterms:W3CDTF">2015-09-16T18:10:50Z</dcterms:created>
  <dcterms:modified xsi:type="dcterms:W3CDTF">2022-10-25T08:16:26Z</dcterms:modified>
</cp:coreProperties>
</file>

<file path=docProps/thumbnail.jpeg>
</file>